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6"/>
  </p:notesMasterIdLst>
  <p:sldIdLst>
    <p:sldId id="256" r:id="rId2"/>
    <p:sldId id="260" r:id="rId3"/>
    <p:sldId id="261" r:id="rId4"/>
    <p:sldId id="277" r:id="rId5"/>
    <p:sldId id="268" r:id="rId6"/>
    <p:sldId id="269" r:id="rId7"/>
    <p:sldId id="270" r:id="rId8"/>
    <p:sldId id="271" r:id="rId9"/>
    <p:sldId id="272" r:id="rId10"/>
    <p:sldId id="273" r:id="rId11"/>
    <p:sldId id="278" r:id="rId12"/>
    <p:sldId id="274" r:id="rId13"/>
    <p:sldId id="275" r:id="rId14"/>
    <p:sldId id="279" r:id="rId15"/>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80892" autoAdjust="0"/>
  </p:normalViewPr>
  <p:slideViewPr>
    <p:cSldViewPr>
      <p:cViewPr varScale="1">
        <p:scale>
          <a:sx n="66" d="100"/>
          <a:sy n="66" d="100"/>
        </p:scale>
        <p:origin x="15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158.129.192.43\group\Biblioteka\Mokslin&#279;s%20informacijos%20skyrius\eLABa\Pristatymai\eLABa_nauji_redagavim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58.129.192.43\group\Biblioteka\Mokslin&#279;s%20informacijos%20skyrius\eLABa\Pristatymai\eLABa_nauji_redagavima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936513226925407E-2"/>
          <c:y val="0.18428791358783264"/>
          <c:w val="0.91130553395301761"/>
          <c:h val="0.65399394398354826"/>
        </c:manualLayout>
      </c:layout>
      <c:barChart>
        <c:barDir val="col"/>
        <c:grouping val="clustered"/>
        <c:varyColors val="0"/>
        <c:ser>
          <c:idx val="0"/>
          <c:order val="0"/>
          <c:tx>
            <c:strRef>
              <c:f>[eLABa_nauji_redagavimas.xlsx]Lapas1!$B$2</c:f>
              <c:strCache>
                <c:ptCount val="1"/>
                <c:pt idx="0">
                  <c:v>Naujai sukurti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[eLABa_nauji_redagavimas.xlsx]Lapas1!$A$3:$A$5</c:f>
              <c:numCache>
                <c:formatCode>General</c:formatCode>
                <c:ptCount val="3"/>
                <c:pt idx="0">
                  <c:v>2015</c:v>
                </c:pt>
                <c:pt idx="1">
                  <c:v>2016</c:v>
                </c:pt>
                <c:pt idx="2">
                  <c:v>2017</c:v>
                </c:pt>
              </c:numCache>
            </c:numRef>
          </c:cat>
          <c:val>
            <c:numRef>
              <c:f>[eLABa_nauji_redagavimas.xlsx]Lapas1!$B$3:$B$5</c:f>
              <c:numCache>
                <c:formatCode>General</c:formatCode>
                <c:ptCount val="3"/>
                <c:pt idx="0">
                  <c:v>872</c:v>
                </c:pt>
                <c:pt idx="1">
                  <c:v>939</c:v>
                </c:pt>
                <c:pt idx="2">
                  <c:v>819</c:v>
                </c:pt>
              </c:numCache>
            </c:numRef>
          </c:val>
        </c:ser>
        <c:ser>
          <c:idx val="1"/>
          <c:order val="1"/>
          <c:tx>
            <c:strRef>
              <c:f>[eLABa_nauji_redagavimas.xlsx]Lapas1!$C$2</c:f>
              <c:strCache>
                <c:ptCount val="1"/>
                <c:pt idx="0">
                  <c:v>Redaguoti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[eLABa_nauji_redagavimas.xlsx]Lapas1!$A$3:$A$5</c:f>
              <c:numCache>
                <c:formatCode>General</c:formatCode>
                <c:ptCount val="3"/>
                <c:pt idx="0">
                  <c:v>2015</c:v>
                </c:pt>
                <c:pt idx="1">
                  <c:v>2016</c:v>
                </c:pt>
                <c:pt idx="2">
                  <c:v>2017</c:v>
                </c:pt>
              </c:numCache>
            </c:numRef>
          </c:cat>
          <c:val>
            <c:numRef>
              <c:f>[eLABa_nauji_redagavimas.xlsx]Lapas1!$C$3:$C$5</c:f>
              <c:numCache>
                <c:formatCode>General</c:formatCode>
                <c:ptCount val="3"/>
                <c:pt idx="0">
                  <c:v>792</c:v>
                </c:pt>
                <c:pt idx="1">
                  <c:v>3081</c:v>
                </c:pt>
                <c:pt idx="2">
                  <c:v>3462</c:v>
                </c:pt>
              </c:numCache>
            </c:numRef>
          </c:val>
        </c:ser>
        <c:dLbls>
          <c:showLegendKey val="0"/>
          <c:showVal val="0"/>
          <c:showCatName val="0"/>
          <c:showSerName val="0"/>
          <c:showPercent val="0"/>
          <c:showBubbleSize val="0"/>
        </c:dLbls>
        <c:gapWidth val="219"/>
        <c:overlap val="-27"/>
        <c:axId val="302907104"/>
        <c:axId val="302915688"/>
      </c:barChart>
      <c:catAx>
        <c:axId val="30290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02915688"/>
        <c:crosses val="autoZero"/>
        <c:auto val="1"/>
        <c:lblAlgn val="ctr"/>
        <c:lblOffset val="100"/>
        <c:noMultiLvlLbl val="0"/>
      </c:catAx>
      <c:valAx>
        <c:axId val="302915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02907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dLbls>
            <c:dLbl>
              <c:idx val="0"/>
              <c:layout>
                <c:manualLayout>
                  <c:x val="0.12211636045494313"/>
                  <c:y val="-0.1618365412656751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extLst>
          </c:dLbls>
          <c:cat>
            <c:strRef>
              <c:f>[eLABa_nauji_redagavimas.xlsx]Lapas1!$A$26:$A$27</c:f>
              <c:strCache>
                <c:ptCount val="2"/>
                <c:pt idx="0">
                  <c:v>Viso įrašų</c:v>
                </c:pt>
                <c:pt idx="1">
                  <c:v>VGTU įrašų </c:v>
                </c:pt>
              </c:strCache>
            </c:strRef>
          </c:cat>
          <c:val>
            <c:numRef>
              <c:f>[eLABa_nauji_redagavimas.xlsx]Lapas1!$B$26:$B$27</c:f>
              <c:numCache>
                <c:formatCode>General</c:formatCode>
                <c:ptCount val="2"/>
                <c:pt idx="0">
                  <c:v>369156</c:v>
                </c:pt>
                <c:pt idx="1">
                  <c:v>29267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5846704234726895"/>
          <c:y val="0.90518804184281243"/>
          <c:w val="0.27184183235575071"/>
          <c:h val="7.445842095548907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BE161-5112-4F6A-BC76-E22F3D92B8EB}" type="datetimeFigureOut">
              <a:rPr lang="lt-LT" smtClean="0"/>
              <a:t>2017-05-10</a:t>
            </a:fld>
            <a:endParaRPr lang="lt-LT"/>
          </a:p>
        </p:txBody>
      </p:sp>
      <p:sp>
        <p:nvSpPr>
          <p:cNvPr id="4" name="Skaidrės vaizdo vietos rezervavimo ženkla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A5ACA-CBF6-4FD5-882B-0B62A7464835}" type="slidenum">
              <a:rPr lang="lt-LT" smtClean="0"/>
              <a:t>‹#›</a:t>
            </a:fld>
            <a:endParaRPr lang="lt-LT"/>
          </a:p>
        </p:txBody>
      </p:sp>
    </p:spTree>
    <p:extLst>
      <p:ext uri="{BB962C8B-B14F-4D97-AF65-F5344CB8AC3E}">
        <p14:creationId xmlns:p14="http://schemas.microsoft.com/office/powerpoint/2010/main" val="378310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Mokslo ir studijų institucijų mokslinė produkcija svarbi vertinat jų veiklą, naudojama apskaičiuojant bazinį finansavimą – skiriant valstybės biudžeto lėšas, todėl mokslinės produkcijos sisteminimas yra viena iš prioritetinių akademinės bibliotekos veiklų. </a:t>
            </a:r>
          </a:p>
          <a:p>
            <a:r>
              <a:rPr lang="lt-LT" sz="1200" kern="1200" dirty="0" smtClean="0">
                <a:solidFill>
                  <a:schemeClr val="tx1"/>
                </a:solidFill>
                <a:effectLst/>
                <a:latin typeface="+mn-lt"/>
                <a:ea typeface="+mn-ea"/>
                <a:cs typeface="+mn-cs"/>
              </a:rPr>
              <a:t>Mokslo publikacijos svarbios ne tik mokslo institucijų, bet ir publikacijų autoriams vertinimui. Publikacijų duomenys Vilniaus Gedimino technikos universitete naudojami dėstytojų ir mokslininkų  atestacijoms, konkursams, doktorantūros komitetų nariams, teikiant projektų paraiškas, skaičiuojant kintamąją darbo užmokesčio dalį taip pat Universiteto svetainėje prie darbuotojų kontaktų pateikiant publikacijų sąrašus. </a:t>
            </a:r>
          </a:p>
          <a:p>
            <a:r>
              <a:rPr lang="lt-LT" sz="1200" kern="1200" dirty="0" smtClean="0">
                <a:solidFill>
                  <a:schemeClr val="tx1"/>
                </a:solidFill>
                <a:effectLst/>
                <a:latin typeface="+mn-lt"/>
                <a:ea typeface="+mn-ea"/>
                <a:cs typeface="+mn-cs"/>
              </a:rPr>
              <a:t>VGTU mokslo publikacijų duomenų bazę, </a:t>
            </a:r>
            <a:r>
              <a:rPr lang="lt-LT" sz="1200" kern="1200" dirty="0" err="1" smtClean="0">
                <a:solidFill>
                  <a:schemeClr val="tx1"/>
                </a:solidFill>
                <a:effectLst/>
                <a:latin typeface="+mn-lt"/>
                <a:ea typeface="+mn-ea"/>
                <a:cs typeface="+mn-cs"/>
              </a:rPr>
              <a:t>Aleph</a:t>
            </a:r>
            <a:r>
              <a:rPr lang="lt-LT" sz="1200" kern="1200" dirty="0" smtClean="0">
                <a:solidFill>
                  <a:schemeClr val="tx1"/>
                </a:solidFill>
                <a:effectLst/>
                <a:latin typeface="+mn-lt"/>
                <a:ea typeface="+mn-ea"/>
                <a:cs typeface="+mn-cs"/>
              </a:rPr>
              <a:t> aplinkoje pradėjome kurti 2000 m., publikacijų ataskaitų išvedimui naudojome Lietuvos akademinių bibliotekų tinklo (LABT) PDB, publikacijų duomenys iš šios DB buvo imami į universiteto  vidines sistemas.</a:t>
            </a:r>
          </a:p>
          <a:p>
            <a:r>
              <a:rPr lang="lt-LT" sz="1200" kern="1200" dirty="0" smtClean="0">
                <a:solidFill>
                  <a:schemeClr val="tx1"/>
                </a:solidFill>
                <a:effectLst/>
                <a:latin typeface="+mn-lt"/>
                <a:ea typeface="+mn-ea"/>
                <a:cs typeface="+mn-cs"/>
              </a:rPr>
              <a:t>VGTU biblioteka </a:t>
            </a:r>
            <a:r>
              <a:rPr lang="lt-LT" sz="1200" b="1" kern="1200" dirty="0" smtClean="0">
                <a:solidFill>
                  <a:schemeClr val="tx1"/>
                </a:solidFill>
                <a:effectLst/>
                <a:latin typeface="+mn-lt"/>
                <a:ea typeface="+mn-ea"/>
                <a:cs typeface="+mn-cs"/>
              </a:rPr>
              <a:t>Lietuvos akademinės elektroninės bibliotekos</a:t>
            </a:r>
            <a:r>
              <a:rPr lang="lt-LT" sz="1200" kern="1200" dirty="0" smtClean="0">
                <a:solidFill>
                  <a:schemeClr val="tx1"/>
                </a:solidFill>
                <a:effectLst/>
                <a:latin typeface="+mn-lt"/>
                <a:ea typeface="+mn-ea"/>
                <a:cs typeface="+mn-cs"/>
              </a:rPr>
              <a:t> </a:t>
            </a:r>
            <a:r>
              <a:rPr lang="lt-LT" sz="1200" b="1" kern="1200" dirty="0" smtClean="0">
                <a:solidFill>
                  <a:schemeClr val="tx1"/>
                </a:solidFill>
                <a:effectLst/>
                <a:latin typeface="+mn-lt"/>
                <a:ea typeface="+mn-ea"/>
                <a:cs typeface="+mn-cs"/>
              </a:rPr>
              <a:t>(</a:t>
            </a:r>
            <a:r>
              <a:rPr lang="lt-LT" sz="1200" b="1" kern="1200" dirty="0" err="1" smtClean="0">
                <a:solidFill>
                  <a:schemeClr val="tx1"/>
                </a:solidFill>
                <a:effectLst/>
                <a:latin typeface="+mn-lt"/>
                <a:ea typeface="+mn-ea"/>
                <a:cs typeface="+mn-cs"/>
              </a:rPr>
              <a:t>eLABa</a:t>
            </a:r>
            <a:r>
              <a:rPr lang="lt-LT" sz="1200" b="1" kern="1200" dirty="0" smtClean="0">
                <a:solidFill>
                  <a:schemeClr val="tx1"/>
                </a:solidFill>
                <a:effectLst/>
                <a:latin typeface="+mn-lt"/>
                <a:ea typeface="+mn-ea"/>
                <a:cs typeface="+mn-cs"/>
              </a:rPr>
              <a:t>)</a:t>
            </a:r>
            <a:r>
              <a:rPr lang="lt-LT" sz="1200" kern="1200" dirty="0" smtClean="0">
                <a:solidFill>
                  <a:schemeClr val="tx1"/>
                </a:solidFill>
                <a:effectLst/>
                <a:latin typeface="+mn-lt"/>
                <a:ea typeface="+mn-ea"/>
                <a:cs typeface="+mn-cs"/>
              </a:rPr>
              <a:t> projekte dalyvauja jau nuo pat jo pradžios - nuo 2012 metų. Šiuo projektu siekta sukurti vieningą, procesų nedubliuojančią, patogią ir lengvai administruojamą sistemą – sujungiant Lietuvos mokslo ir studijų institucijų publikacijų duomenų bazes (PDB), Lietuvos elektroninių tezių ir disertacijų duomenų bazę (ETD), Lietuvos virtualiąją biblioteką. </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2</a:t>
            </a:fld>
            <a:endParaRPr lang="lt-LT"/>
          </a:p>
        </p:txBody>
      </p:sp>
    </p:spTree>
    <p:extLst>
      <p:ext uri="{BB962C8B-B14F-4D97-AF65-F5344CB8AC3E}">
        <p14:creationId xmlns:p14="http://schemas.microsoft.com/office/powerpoint/2010/main" val="317251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Naujos sistemos diegimas visada nėra lengvas, tačiau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sistemos ypač </a:t>
            </a:r>
            <a:r>
              <a:rPr lang="lt-LT" sz="1200" kern="1200" dirty="0" err="1" smtClean="0">
                <a:solidFill>
                  <a:schemeClr val="tx1"/>
                </a:solidFill>
                <a:effectLst/>
                <a:latin typeface="+mn-lt"/>
                <a:ea typeface="+mn-ea"/>
                <a:cs typeface="+mn-cs"/>
              </a:rPr>
              <a:t>problematiškas</a:t>
            </a:r>
            <a:r>
              <a:rPr lang="lt-LT" sz="1200" kern="1200" dirty="0" smtClean="0">
                <a:solidFill>
                  <a:schemeClr val="tx1"/>
                </a:solidFill>
                <a:effectLst/>
                <a:latin typeface="+mn-lt"/>
                <a:ea typeface="+mn-ea"/>
                <a:cs typeface="+mn-cs"/>
              </a:rPr>
              <a:t>, susidūrėme su eile iššūkių. Sudėtingiausia galbūt tai, kad pirminė sistemos versija neatitiko esminių reikalavimų, projekte dalyvauja daug institucijų, skirtingi jų poreikiai, dideli duomenų masyvai, duomenys imami ir į vidines institucijos sistemas. Ypač daug laiko teko skirti sistemos problemų analizei, bendravimui ir derinimui su Universiteto padaliniais, problemų registravimui LABT </a:t>
            </a:r>
            <a:r>
              <a:rPr lang="lt-LT" sz="1200" kern="1200" dirty="0" err="1" smtClean="0">
                <a:solidFill>
                  <a:schemeClr val="tx1"/>
                </a:solidFill>
                <a:effectLst/>
                <a:latin typeface="+mn-lt"/>
                <a:ea typeface="+mn-ea"/>
                <a:cs typeface="+mn-cs"/>
              </a:rPr>
              <a:t>Redmine</a:t>
            </a:r>
            <a:r>
              <a:rPr lang="lt-LT" sz="1200" kern="1200" dirty="0" smtClean="0">
                <a:solidFill>
                  <a:schemeClr val="tx1"/>
                </a:solidFill>
                <a:effectLst/>
                <a:latin typeface="+mn-lt"/>
                <a:ea typeface="+mn-ea"/>
                <a:cs typeface="+mn-cs"/>
              </a:rPr>
              <a:t> bei dalyvavimui diskusijose. Dėl lėto problemų sprendimo buvo sudėtinga planuoti darbus. Dažnai sprendimus reikėjo priimti patiems bibliotekininkams.</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4</a:t>
            </a:fld>
            <a:endParaRPr lang="lt-LT"/>
          </a:p>
        </p:txBody>
      </p:sp>
    </p:spTree>
    <p:extLst>
      <p:ext uri="{BB962C8B-B14F-4D97-AF65-F5344CB8AC3E}">
        <p14:creationId xmlns:p14="http://schemas.microsoft.com/office/powerpoint/2010/main" val="1820067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Pirmame etape dalyvauta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bibliotekininkų darbo grupės darbe ir mokymuose, testuota kuriama sistema, analizuotos problemos. Vyko paruošiamieji </a:t>
            </a:r>
            <a:r>
              <a:rPr lang="lt-LT" sz="1200" i="1" kern="1200" dirty="0" smtClean="0">
                <a:solidFill>
                  <a:schemeClr val="tx1"/>
                </a:solidFill>
                <a:effectLst/>
                <a:latin typeface="+mn-lt"/>
                <a:ea typeface="+mn-ea"/>
                <a:cs typeface="+mn-cs"/>
              </a:rPr>
              <a:t>VGTU mokslo publikacijų </a:t>
            </a:r>
            <a:r>
              <a:rPr lang="lt-LT" sz="1200" kern="1200" dirty="0" smtClean="0">
                <a:solidFill>
                  <a:schemeClr val="tx1"/>
                </a:solidFill>
                <a:effectLst/>
                <a:latin typeface="+mn-lt"/>
                <a:ea typeface="+mn-ea"/>
                <a:cs typeface="+mn-cs"/>
              </a:rPr>
              <a:t>duomenų bazės</a:t>
            </a:r>
            <a:r>
              <a:rPr lang="lt-LT" sz="1200" i="1" kern="120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įrašų perkėlimo į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darbai – tikrintos ir redaguotos klaidos. </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5</a:t>
            </a:fld>
            <a:endParaRPr lang="lt-LT"/>
          </a:p>
        </p:txBody>
      </p:sp>
    </p:spTree>
    <p:extLst>
      <p:ext uri="{BB962C8B-B14F-4D97-AF65-F5344CB8AC3E}">
        <p14:creationId xmlns:p14="http://schemas.microsoft.com/office/powerpoint/2010/main" val="1689050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2015 m. pradžioje atlikus įrašų apjungimą, PDB ir ETD duomenis importavus į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ir  pradėjus nagrinėti sistemą, aptiktos kritinės klaidos – nekorektiškai užkrauti arba visai neužkrauti publikacijų duomenys, įrašų  </a:t>
            </a:r>
            <a:r>
              <a:rPr lang="lt-LT" sz="1200" kern="1200" dirty="0" err="1" smtClean="0">
                <a:solidFill>
                  <a:schemeClr val="tx1"/>
                </a:solidFill>
                <a:effectLst/>
                <a:latin typeface="+mn-lt"/>
                <a:ea typeface="+mn-ea"/>
                <a:cs typeface="+mn-cs"/>
              </a:rPr>
              <a:t>dubletai</a:t>
            </a:r>
            <a:r>
              <a:rPr lang="lt-LT" sz="1200" kern="1200" dirty="0" smtClean="0">
                <a:solidFill>
                  <a:schemeClr val="tx1"/>
                </a:solidFill>
                <a:effectLst/>
                <a:latin typeface="+mn-lt"/>
                <a:ea typeface="+mn-ea"/>
                <a:cs typeface="+mn-cs"/>
              </a:rPr>
              <a:t>, ataskaitų išvedimo, prisijungimo prie sistemos ir kitos problemos.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PDB posistemė neatliko VGTU poreikių ir neturėjo tų funkcijų, kurias vykdė (LABT) PDB, todėl buvo priimtas sprendimas: autoriams palikti nuo 2011 m. naudojamą elektroninę publikacijų registravimo formą, bibliotekininkams dirbti dvejose sistemose – publikacijas aprašyti </a:t>
            </a:r>
            <a:r>
              <a:rPr lang="lt-LT" sz="1200" kern="1200" dirty="0" err="1" smtClean="0">
                <a:solidFill>
                  <a:schemeClr val="tx1"/>
                </a:solidFill>
                <a:effectLst/>
                <a:latin typeface="+mn-lt"/>
                <a:ea typeface="+mn-ea"/>
                <a:cs typeface="+mn-cs"/>
              </a:rPr>
              <a:t>Aleph</a:t>
            </a:r>
            <a:r>
              <a:rPr lang="lt-LT" sz="1200" kern="1200" dirty="0" smtClean="0">
                <a:solidFill>
                  <a:schemeClr val="tx1"/>
                </a:solidFill>
                <a:effectLst/>
                <a:latin typeface="+mn-lt"/>
                <a:ea typeface="+mn-ea"/>
                <a:cs typeface="+mn-cs"/>
              </a:rPr>
              <a:t> VGT02 bibliotekėlėje, o po to rankiniu būdu įrašus importuoti į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publikacijų ataskaitas išsivesti iš LABT PDB.</a:t>
            </a:r>
          </a:p>
          <a:p>
            <a:r>
              <a:rPr lang="lt-LT" sz="1200" kern="1200" dirty="0" smtClean="0">
                <a:solidFill>
                  <a:schemeClr val="tx1"/>
                </a:solidFill>
                <a:effectLst/>
                <a:latin typeface="+mn-lt"/>
                <a:ea typeface="+mn-ea"/>
                <a:cs typeface="+mn-cs"/>
              </a:rPr>
              <a:t>Šiame etape didelis dėmesys skirtas VGTU poreikių analizei, bendravimui su VGTU padaliniais – Personalo  direkcija, Mokslo direkcija, Informacinių technologijų ir sistemų centru (ITSC). VGTU IT darbuotojams pateiktos užduotys atnaujinti VGTU padalinių, personalo, studentų duomenis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Analizuoti į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užkrauti VGTU naudotojai su neteisingais asmens kodais,  atkilta duomenų paieška universiteto personalo duomenų bazėje „Alma </a:t>
            </a:r>
            <a:r>
              <a:rPr lang="lt-LT" sz="1200" kern="1200" dirty="0" err="1" smtClean="0">
                <a:solidFill>
                  <a:schemeClr val="tx1"/>
                </a:solidFill>
                <a:effectLst/>
                <a:latin typeface="+mn-lt"/>
                <a:ea typeface="+mn-ea"/>
                <a:cs typeface="+mn-cs"/>
              </a:rPr>
              <a:t>Informatica</a:t>
            </a:r>
            <a:r>
              <a:rPr lang="lt-LT" sz="1200" kern="1200" dirty="0" smtClean="0">
                <a:solidFill>
                  <a:schemeClr val="tx1"/>
                </a:solidFill>
                <a:effectLst/>
                <a:latin typeface="+mn-lt"/>
                <a:ea typeface="+mn-ea"/>
                <a:cs typeface="+mn-cs"/>
              </a:rPr>
              <a:t>“  2 683 </a:t>
            </a:r>
            <a:r>
              <a:rPr lang="lt-LT" sz="1200" kern="1200" dirty="0" err="1" smtClean="0">
                <a:solidFill>
                  <a:schemeClr val="tx1"/>
                </a:solidFill>
                <a:effectLst/>
                <a:latin typeface="+mn-lt"/>
                <a:ea typeface="+mn-ea"/>
                <a:cs typeface="+mn-cs"/>
              </a:rPr>
              <a:t>poz</a:t>
            </a:r>
            <a:r>
              <a:rPr lang="lt-LT" sz="1200" kern="1200" dirty="0" smtClean="0">
                <a:solidFill>
                  <a:schemeClr val="tx1"/>
                </a:solidFill>
                <a:effectLst/>
                <a:latin typeface="+mn-lt"/>
                <a:ea typeface="+mn-ea"/>
                <a:cs typeface="+mn-cs"/>
              </a:rPr>
              <a:t>. Suderinus su Mokslo direkcija ir ITSC, pateiktas VGTU reikalingų metaduomenų eksporto iš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į vidines sistemas sąrašas. </a:t>
            </a:r>
          </a:p>
          <a:p>
            <a:endParaRPr lang="lt-LT" dirty="0"/>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6</a:t>
            </a:fld>
            <a:endParaRPr lang="lt-LT"/>
          </a:p>
        </p:txBody>
      </p:sp>
    </p:spTree>
    <p:extLst>
      <p:ext uri="{BB962C8B-B14F-4D97-AF65-F5344CB8AC3E}">
        <p14:creationId xmlns:p14="http://schemas.microsoft.com/office/powerpoint/2010/main" val="359934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Siekiant, kad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sistema atitiktų VGTU poreikius, nagrinėtos sistemos problemos ir jos spręstos kartu su KTU, VU ir VGTU IT specialistais. Nagrinėjant VGTU naudotojų duomenų užkrovimo ir prisijungimo prie informacinės sistemos problemas, bendrauta su VGTU Informacinių technologijų ir sistemų centro specialistais. Sprendžiant problemas,  visų pirma siekta sužinoti klaidingus duomenis turinčių įrašų skaičių. Dalis problemų išspręsta įdiegus naujas programos versijas ar automatiškai užkrovus duomenis, tačiau užsitęsus kai kurių problemų sprendimui  ir tiksliai nežinant kada jos bus išspęstos, buvo priimti sprendimai, įrašus redaguoti rankiniu  būdu. </a:t>
            </a:r>
          </a:p>
          <a:p>
            <a:pPr lvl="0"/>
            <a:endParaRPr lang="lt-LT" sz="1200" b="1"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neužkrautos VGTU institucinių klasifikatorių</a:t>
            </a:r>
            <a:r>
              <a:rPr lang="lt-LT" sz="1200" kern="1200" dirty="0" smtClean="0">
                <a:solidFill>
                  <a:schemeClr val="tx1"/>
                </a:solidFill>
                <a:effectLst/>
                <a:latin typeface="+mn-lt"/>
                <a:ea typeface="+mn-ea"/>
                <a:cs typeface="+mn-cs"/>
              </a:rPr>
              <a:t> </a:t>
            </a:r>
            <a:r>
              <a:rPr lang="lt-LT" sz="1200" b="1" kern="1200" dirty="0" smtClean="0">
                <a:solidFill>
                  <a:schemeClr val="tx1"/>
                </a:solidFill>
                <a:effectLst/>
                <a:latin typeface="+mn-lt"/>
                <a:ea typeface="+mn-ea"/>
                <a:cs typeface="+mn-cs"/>
              </a:rPr>
              <a:t>reikšmės </a:t>
            </a:r>
            <a:r>
              <a:rPr lang="lt-LT" sz="1200" i="1" kern="1200" dirty="0" smtClean="0">
                <a:solidFill>
                  <a:schemeClr val="tx1"/>
                </a:solidFill>
                <a:effectLst/>
                <a:latin typeface="+mn-lt"/>
                <a:ea typeface="+mn-ea"/>
                <a:cs typeface="+mn-cs"/>
              </a:rPr>
              <a:t>(duomenys automatiškai užkrauti 2016 sausio mėn. 1640 </a:t>
            </a:r>
            <a:r>
              <a:rPr lang="lt-LT" sz="1200" i="1" kern="1200" dirty="0" err="1" smtClean="0">
                <a:solidFill>
                  <a:schemeClr val="tx1"/>
                </a:solidFill>
                <a:effectLst/>
                <a:latin typeface="+mn-lt"/>
                <a:ea typeface="+mn-ea"/>
                <a:cs typeface="+mn-cs"/>
              </a:rPr>
              <a:t>poz</a:t>
            </a:r>
            <a:r>
              <a:rPr lang="lt-LT" sz="1200" i="1" kern="1200" dirty="0" smtClean="0">
                <a:solidFill>
                  <a:schemeClr val="tx1"/>
                </a:solidFill>
                <a:effectLst/>
                <a:latin typeface="+mn-lt"/>
                <a:ea typeface="+mn-ea"/>
                <a:cs typeface="+mn-cs"/>
              </a:rPr>
              <a:t>.)</a:t>
            </a:r>
            <a:endParaRPr lang="lt-LT" sz="1200" kern="1200" dirty="0" smtClean="0">
              <a:solidFill>
                <a:schemeClr val="tx1"/>
              </a:solidFill>
              <a:effectLst/>
              <a:latin typeface="+mn-lt"/>
              <a:ea typeface="+mn-ea"/>
              <a:cs typeface="+mn-cs"/>
            </a:endParaRPr>
          </a:p>
          <a:p>
            <a:pPr lvl="0"/>
            <a:r>
              <a:rPr lang="lt-LT" sz="1200" kern="1200" dirty="0" smtClean="0">
                <a:solidFill>
                  <a:schemeClr val="tx1"/>
                </a:solidFill>
                <a:effectLst/>
                <a:latin typeface="+mn-lt"/>
                <a:ea typeface="+mn-ea"/>
                <a:cs typeface="+mn-cs"/>
              </a:rPr>
              <a:t>bibliotekininkams </a:t>
            </a:r>
            <a:r>
              <a:rPr lang="lt-LT" sz="1200" b="1" kern="1200" dirty="0" smtClean="0">
                <a:solidFill>
                  <a:schemeClr val="tx1"/>
                </a:solidFill>
                <a:effectLst/>
                <a:latin typeface="+mn-lt"/>
                <a:ea typeface="+mn-ea"/>
                <a:cs typeface="+mn-cs"/>
              </a:rPr>
              <a:t>trūko publikacijų duomenų paieškos kriterijų</a:t>
            </a:r>
            <a:r>
              <a:rPr lang="lt-LT" sz="1200" kern="1200" dirty="0" smtClean="0">
                <a:solidFill>
                  <a:schemeClr val="tx1"/>
                </a:solidFill>
                <a:effectLst/>
                <a:latin typeface="+mn-lt"/>
                <a:ea typeface="+mn-ea"/>
                <a:cs typeface="+mn-cs"/>
              </a:rPr>
              <a:t> </a:t>
            </a:r>
            <a:r>
              <a:rPr lang="lt-LT" sz="1200" i="1" kern="1200" dirty="0" smtClean="0">
                <a:solidFill>
                  <a:schemeClr val="tx1"/>
                </a:solidFill>
                <a:effectLst/>
                <a:latin typeface="+mn-lt"/>
                <a:ea typeface="+mn-ea"/>
                <a:cs typeface="+mn-cs"/>
              </a:rPr>
              <a:t>(paieškos galimybės praplėstos tik 2016 liepos mėn. įdiegus 1.17 programos versiją). </a:t>
            </a:r>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kitų institucijų sukurtų įrašų, kuriuose yra VGTU </a:t>
            </a:r>
            <a:r>
              <a:rPr lang="lt-LT" sz="1200" b="1" kern="1200" dirty="0" err="1" smtClean="0">
                <a:solidFill>
                  <a:schemeClr val="tx1"/>
                </a:solidFill>
                <a:effectLst/>
                <a:latin typeface="+mn-lt"/>
                <a:ea typeface="+mn-ea"/>
                <a:cs typeface="+mn-cs"/>
              </a:rPr>
              <a:t>prieskyra</a:t>
            </a:r>
            <a:r>
              <a:rPr lang="lt-LT" sz="1200" b="1" kern="1200" dirty="0" smtClean="0">
                <a:solidFill>
                  <a:schemeClr val="tx1"/>
                </a:solidFill>
                <a:effectLst/>
                <a:latin typeface="+mn-lt"/>
                <a:ea typeface="+mn-ea"/>
                <a:cs typeface="+mn-cs"/>
              </a:rPr>
              <a:t>, koregavimas </a:t>
            </a:r>
            <a:r>
              <a:rPr lang="lt-LT" sz="1200" i="1" kern="1200" dirty="0" smtClean="0">
                <a:solidFill>
                  <a:schemeClr val="tx1"/>
                </a:solidFill>
                <a:effectLst/>
                <a:latin typeface="+mn-lt"/>
                <a:ea typeface="+mn-ea"/>
                <a:cs typeface="+mn-cs"/>
              </a:rPr>
              <a:t>(problema spręsta etapais (2016-07-01, 2017-02 ) šiuo metu įrašą gali redaguoti visos institucijos, kurių autoriai įtraukti į aprašą ar leidinys išleistas toje institucijoje - tvarkyti savo institucijos </a:t>
            </a:r>
            <a:r>
              <a:rPr lang="lt-LT" sz="1200" i="1" kern="1200" dirty="0" err="1" smtClean="0">
                <a:solidFill>
                  <a:schemeClr val="tx1"/>
                </a:solidFill>
                <a:effectLst/>
                <a:latin typeface="+mn-lt"/>
                <a:ea typeface="+mn-ea"/>
                <a:cs typeface="+mn-cs"/>
              </a:rPr>
              <a:t>prieskyras</a:t>
            </a:r>
            <a:r>
              <a:rPr lang="lt-LT" sz="1200" i="1" kern="1200" dirty="0" smtClean="0">
                <a:solidFill>
                  <a:schemeClr val="tx1"/>
                </a:solidFill>
                <a:effectLst/>
                <a:latin typeface="+mn-lt"/>
                <a:ea typeface="+mn-ea"/>
                <a:cs typeface="+mn-cs"/>
              </a:rPr>
              <a:t>; papildyti mokslo klasifikaciją, instituciniais klasifikatoriais, o darbuotojai turintys teisę gali redaguoti ir kitus metaduomenis).</a:t>
            </a:r>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publikacijų ataskaitų išvedimo</a:t>
            </a:r>
            <a:r>
              <a:rPr lang="lt-LT" sz="1200" kern="1200" dirty="0" smtClean="0">
                <a:solidFill>
                  <a:schemeClr val="tx1"/>
                </a:solidFill>
                <a:effectLst/>
                <a:latin typeface="+mn-lt"/>
                <a:ea typeface="+mn-ea"/>
                <a:cs typeface="+mn-cs"/>
              </a:rPr>
              <a:t> </a:t>
            </a:r>
            <a:r>
              <a:rPr lang="lt-LT" sz="1200" i="1" kern="1200" dirty="0" smtClean="0">
                <a:solidFill>
                  <a:schemeClr val="tx1"/>
                </a:solidFill>
                <a:effectLst/>
                <a:latin typeface="+mn-lt"/>
                <a:ea typeface="+mn-ea"/>
                <a:cs typeface="+mn-cs"/>
              </a:rPr>
              <a:t>(neišskyrė publikacijas, turinčias citavimo rodiklį; neteisingai skaičiavo autorių indėlį; sąrašuose ir statistinėse lentelėse neįtraukė kai kurių publikacijų rūšių.  2016 m. rugpjūtį pagal VGTU galiojančias formas, parengus ataskaitų išvedimą, lyginant su LABT PDB jau galėjome analizuoti ataskaitas.</a:t>
            </a:r>
            <a:r>
              <a:rPr lang="lt-LT" sz="1200" b="1" i="1" kern="1200" dirty="0" smtClean="0">
                <a:solidFill>
                  <a:schemeClr val="tx1"/>
                </a:solidFill>
                <a:effectLst/>
                <a:latin typeface="+mn-lt"/>
                <a:ea typeface="+mn-ea"/>
                <a:cs typeface="+mn-cs"/>
              </a:rPr>
              <a:t> </a:t>
            </a:r>
            <a:endParaRPr lang="lt-LT" sz="1200" kern="1200" dirty="0" smtClean="0">
              <a:solidFill>
                <a:schemeClr val="tx1"/>
              </a:solidFill>
              <a:effectLst/>
              <a:latin typeface="+mn-lt"/>
              <a:ea typeface="+mn-ea"/>
              <a:cs typeface="+mn-cs"/>
            </a:endParaRPr>
          </a:p>
          <a:p>
            <a:r>
              <a:rPr lang="lt-LT" sz="1200" i="1" kern="1200" dirty="0" smtClean="0">
                <a:solidFill>
                  <a:schemeClr val="tx1"/>
                </a:solidFill>
                <a:effectLst/>
                <a:latin typeface="+mn-lt"/>
                <a:ea typeface="+mn-ea"/>
                <a:cs typeface="+mn-cs"/>
              </a:rPr>
              <a:t> </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7</a:t>
            </a:fld>
            <a:endParaRPr lang="lt-LT"/>
          </a:p>
        </p:txBody>
      </p:sp>
    </p:spTree>
    <p:extLst>
      <p:ext uri="{BB962C8B-B14F-4D97-AF65-F5344CB8AC3E}">
        <p14:creationId xmlns:p14="http://schemas.microsoft.com/office/powerpoint/2010/main" val="152343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b="1" kern="1200" dirty="0" smtClean="0">
                <a:solidFill>
                  <a:schemeClr val="tx1"/>
                </a:solidFill>
                <a:effectLst/>
                <a:latin typeface="+mn-lt"/>
                <a:ea typeface="+mn-ea"/>
                <a:cs typeface="+mn-cs"/>
              </a:rPr>
              <a:t>neužkrauti straipsnių puslapiai</a:t>
            </a:r>
            <a:r>
              <a:rPr lang="lt-LT" sz="1200" kern="1200" dirty="0" smtClean="0">
                <a:solidFill>
                  <a:schemeClr val="tx1"/>
                </a:solidFill>
                <a:effectLst/>
                <a:latin typeface="+mn-lt"/>
                <a:ea typeface="+mn-ea"/>
                <a:cs typeface="+mn-cs"/>
              </a:rPr>
              <a:t>,</a:t>
            </a:r>
            <a:r>
              <a:rPr lang="lt-LT" sz="1200" i="1" kern="1200" dirty="0" smtClean="0">
                <a:solidFill>
                  <a:schemeClr val="tx1"/>
                </a:solidFill>
                <a:effectLst/>
                <a:latin typeface="+mn-lt"/>
                <a:ea typeface="+mn-ea"/>
                <a:cs typeface="+mn-cs"/>
              </a:rPr>
              <a:t> </a:t>
            </a:r>
            <a:endParaRPr lang="lt-LT" sz="1200" kern="1200" dirty="0" smtClean="0">
              <a:solidFill>
                <a:schemeClr val="tx1"/>
              </a:solidFill>
              <a:effectLst/>
              <a:latin typeface="+mn-lt"/>
              <a:ea typeface="+mn-ea"/>
              <a:cs typeface="+mn-cs"/>
            </a:endParaRPr>
          </a:p>
          <a:p>
            <a:pPr lvl="0"/>
            <a:r>
              <a:rPr lang="lt-LT" sz="1200" b="1" kern="1200" dirty="0" err="1" smtClean="0">
                <a:solidFill>
                  <a:schemeClr val="tx1"/>
                </a:solidFill>
                <a:effectLst/>
                <a:latin typeface="+mn-lt"/>
                <a:ea typeface="+mn-ea"/>
                <a:cs typeface="+mn-cs"/>
              </a:rPr>
              <a:t>dubletinai</a:t>
            </a:r>
            <a:r>
              <a:rPr lang="lt-LT" sz="1200" b="1" kern="1200" dirty="0" smtClean="0">
                <a:solidFill>
                  <a:schemeClr val="tx1"/>
                </a:solidFill>
                <a:effectLst/>
                <a:latin typeface="+mn-lt"/>
                <a:ea typeface="+mn-ea"/>
                <a:cs typeface="+mn-cs"/>
              </a:rPr>
              <a:t> įrašai </a:t>
            </a:r>
            <a:r>
              <a:rPr lang="lt-LT" sz="1200" kern="1200" dirty="0" smtClean="0">
                <a:solidFill>
                  <a:schemeClr val="tx1"/>
                </a:solidFill>
                <a:effectLst/>
                <a:latin typeface="+mn-lt"/>
                <a:ea typeface="+mn-ea"/>
                <a:cs typeface="+mn-cs"/>
              </a:rPr>
              <a:t>(bendraujame su kitų institucijų (VU, KTU, LMAVB, MRU, FTMC ir kt.) bibliotekininkais</a:t>
            </a:r>
          </a:p>
          <a:p>
            <a:pPr lvl="0"/>
            <a:r>
              <a:rPr lang="lt-LT" sz="1200" b="1" kern="1200" dirty="0" smtClean="0">
                <a:solidFill>
                  <a:schemeClr val="tx1"/>
                </a:solidFill>
                <a:effectLst/>
                <a:latin typeface="+mn-lt"/>
                <a:ea typeface="+mn-ea"/>
                <a:cs typeface="+mn-cs"/>
              </a:rPr>
              <a:t>neužkeltos autorių pareigos ir personalo grupė </a:t>
            </a:r>
            <a:r>
              <a:rPr lang="lt-LT" sz="1200" i="1" kern="1200" dirty="0" smtClean="0">
                <a:solidFill>
                  <a:schemeClr val="tx1"/>
                </a:solidFill>
                <a:effectLst/>
                <a:latin typeface="+mn-lt"/>
                <a:ea typeface="+mn-ea"/>
                <a:cs typeface="+mn-cs"/>
              </a:rPr>
              <a:t>(įrašai redaguojami ranka)</a:t>
            </a:r>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kitų institucijų sukurtuose įrašuose VGTU autoriai nepasirinkti iš klasifikatoriaus </a:t>
            </a:r>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knygų autorinių lankų korekcija rankiniu būdu ir neproporcingo autorių indėlio perskaičiavimas </a:t>
            </a:r>
            <a:r>
              <a:rPr lang="lt-LT" sz="1200" i="1" kern="1200" dirty="0" smtClean="0">
                <a:solidFill>
                  <a:schemeClr val="tx1"/>
                </a:solidFill>
                <a:effectLst/>
                <a:latin typeface="+mn-lt"/>
                <a:ea typeface="+mn-ea"/>
                <a:cs typeface="+mn-cs"/>
              </a:rPr>
              <a:t>(iki 2017 vasario mėn. nebuvo galimybės rankiniu būdu koreguoti </a:t>
            </a:r>
            <a:r>
              <a:rPr lang="lt-LT" sz="1200" b="0" i="1" kern="1200" dirty="0" smtClean="0">
                <a:solidFill>
                  <a:schemeClr val="tx1"/>
                </a:solidFill>
                <a:effectLst/>
                <a:latin typeface="+mn-lt"/>
                <a:ea typeface="+mn-ea"/>
                <a:cs typeface="+mn-cs"/>
              </a:rPr>
              <a:t>bendrą knygos autorinių lankų skaičių - </a:t>
            </a:r>
            <a:r>
              <a:rPr lang="lt-LT" sz="1200" i="1" kern="1200" dirty="0" smtClean="0">
                <a:solidFill>
                  <a:schemeClr val="tx1"/>
                </a:solidFill>
                <a:effectLst/>
                <a:latin typeface="+mn-lt"/>
                <a:ea typeface="+mn-ea"/>
                <a:cs typeface="+mn-cs"/>
              </a:rPr>
              <a:t>jis buvo skaičiuojamas automatiškai - puslapių skaičių dalinant iš 14. Jis dažnai nesutampa su leidyklos nurodytu autorinių lankų skaičiumi. Įdiegus </a:t>
            </a:r>
            <a:r>
              <a:rPr lang="lt-LT" sz="1200" i="1" kern="1200" dirty="0" err="1" smtClean="0">
                <a:solidFill>
                  <a:schemeClr val="tx1"/>
                </a:solidFill>
                <a:effectLst/>
                <a:latin typeface="+mn-lt"/>
                <a:ea typeface="+mn-ea"/>
                <a:cs typeface="+mn-cs"/>
              </a:rPr>
              <a:t>eLABa</a:t>
            </a:r>
            <a:r>
              <a:rPr lang="lt-LT" sz="1200" i="1" kern="1200" dirty="0" smtClean="0">
                <a:solidFill>
                  <a:schemeClr val="tx1"/>
                </a:solidFill>
                <a:effectLst/>
                <a:latin typeface="+mn-lt"/>
                <a:ea typeface="+mn-ea"/>
                <a:cs typeface="+mn-cs"/>
              </a:rPr>
              <a:t> 1.19 versiją, patikrinti visų knygų įrašai ir rankiniu būdu perskaičiuoti virš 500 knygų neproporcingi indėliai). </a:t>
            </a:r>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duomenų bazių pavadinimų redagavimas</a:t>
            </a:r>
            <a:r>
              <a:rPr lang="lt-LT" sz="1200" kern="1200" dirty="0" smtClean="0">
                <a:solidFill>
                  <a:schemeClr val="tx1"/>
                </a:solidFill>
                <a:effectLst/>
                <a:latin typeface="+mn-lt"/>
                <a:ea typeface="+mn-ea"/>
                <a:cs typeface="+mn-cs"/>
              </a:rPr>
              <a:t> (</a:t>
            </a:r>
            <a:r>
              <a:rPr lang="lt-LT" sz="1200" i="1" kern="1200" dirty="0" smtClean="0">
                <a:solidFill>
                  <a:schemeClr val="tx1"/>
                </a:solidFill>
                <a:effectLst/>
                <a:latin typeface="+mn-lt"/>
                <a:ea typeface="+mn-ea"/>
                <a:cs typeface="+mn-cs"/>
              </a:rPr>
              <a:t>dalis nenaudotinų DB pavadinimų redaguojama ranka)</a:t>
            </a:r>
            <a:r>
              <a:rPr lang="lt-LT" sz="1200" kern="1200" dirty="0" smtClean="0">
                <a:solidFill>
                  <a:schemeClr val="tx1"/>
                </a:solidFill>
                <a:effectLst/>
                <a:latin typeface="+mn-lt"/>
                <a:ea typeface="+mn-ea"/>
                <a:cs typeface="+mn-cs"/>
              </a:rPr>
              <a:t>.</a:t>
            </a:r>
          </a:p>
          <a:p>
            <a:endParaRPr lang="lt-LT" dirty="0"/>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8</a:t>
            </a:fld>
            <a:endParaRPr lang="lt-LT"/>
          </a:p>
        </p:txBody>
      </p:sp>
    </p:spTree>
    <p:extLst>
      <p:ext uri="{BB962C8B-B14F-4D97-AF65-F5344CB8AC3E}">
        <p14:creationId xmlns:p14="http://schemas.microsoft.com/office/powerpoint/2010/main" val="194313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Išsprendus kai kurias esmines problemas ar paaiškėjus jų sprendimo datoms, 2016 m. pabaigoje priimtas sprendimas nuo šių metų vasario 1 d.</a:t>
            </a:r>
            <a:r>
              <a:rPr lang="lt-LT" sz="1200" b="1" kern="120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Universiteto mokslo produkciją registruoti tik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ir naudotis </a:t>
            </a:r>
            <a:r>
              <a:rPr lang="lt-LT" sz="1200" kern="1200" dirty="0" err="1" smtClean="0">
                <a:solidFill>
                  <a:schemeClr val="tx1"/>
                </a:solidFill>
                <a:effectLst/>
                <a:latin typeface="+mn-lt"/>
                <a:ea typeface="+mn-ea"/>
                <a:cs typeface="+mn-cs"/>
              </a:rPr>
              <a:t>eLABa</a:t>
            </a:r>
            <a:r>
              <a:rPr lang="lt-LT" sz="1200" kern="1200" dirty="0" smtClean="0">
                <a:solidFill>
                  <a:schemeClr val="tx1"/>
                </a:solidFill>
                <a:effectLst/>
                <a:latin typeface="+mn-lt"/>
                <a:ea typeface="+mn-ea"/>
                <a:cs typeface="+mn-cs"/>
              </a:rPr>
              <a:t> ataskaitų posisteme. </a:t>
            </a:r>
          </a:p>
          <a:p>
            <a:r>
              <a:rPr lang="lt-LT" sz="1200" kern="1200" dirty="0" smtClean="0">
                <a:solidFill>
                  <a:schemeClr val="tx1"/>
                </a:solidFill>
                <a:effectLst/>
                <a:latin typeface="+mn-lt"/>
                <a:ea typeface="+mn-ea"/>
                <a:cs typeface="+mn-cs"/>
              </a:rPr>
              <a:t>Prasidėjo paruošiamieji darbai – patvirtintos tvarkos ir parengtos publikacijų registravimo ir ataskaitų išvedimo instrukcijos.</a:t>
            </a:r>
          </a:p>
          <a:p>
            <a:endParaRPr lang="lt-LT" dirty="0"/>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9</a:t>
            </a:fld>
            <a:endParaRPr lang="lt-LT"/>
          </a:p>
        </p:txBody>
      </p:sp>
    </p:spTree>
    <p:extLst>
      <p:ext uri="{BB962C8B-B14F-4D97-AF65-F5344CB8AC3E}">
        <p14:creationId xmlns:p14="http://schemas.microsoft.com/office/powerpoint/2010/main" val="1803962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b="0" kern="1200" dirty="0" smtClean="0">
                <a:solidFill>
                  <a:schemeClr val="tx1"/>
                </a:solidFill>
                <a:effectLst/>
                <a:latin typeface="+mn-lt"/>
                <a:ea typeface="+mn-ea"/>
                <a:cs typeface="+mn-cs"/>
              </a:rPr>
              <a:t>Ypač didelis dėmesys skiriamas  duomenų koregavimui.</a:t>
            </a:r>
          </a:p>
          <a:p>
            <a:endParaRPr lang="lt-LT" dirty="0"/>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10</a:t>
            </a:fld>
            <a:endParaRPr lang="lt-LT"/>
          </a:p>
        </p:txBody>
      </p:sp>
    </p:spTree>
    <p:extLst>
      <p:ext uri="{BB962C8B-B14F-4D97-AF65-F5344CB8AC3E}">
        <p14:creationId xmlns:p14="http://schemas.microsoft.com/office/powerpoint/2010/main" val="973666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b="1" dirty="0" smtClean="0">
                <a:solidFill>
                  <a:schemeClr val="tx2"/>
                </a:solidFill>
              </a:rPr>
              <a:t>autoriai, padalinių registratoriai, bibliotekininkai dirba vienoje aplinkoje. </a:t>
            </a:r>
            <a:endParaRPr lang="lt-LT" sz="1200" dirty="0" smtClean="0">
              <a:solidFill>
                <a:schemeClr val="tx2"/>
              </a:solidFill>
            </a:endParaRPr>
          </a:p>
          <a:p>
            <a:pPr lvl="0"/>
            <a:r>
              <a:rPr lang="lt-LT" sz="1200" b="1" dirty="0" smtClean="0">
                <a:solidFill>
                  <a:schemeClr val="tx2"/>
                </a:solidFill>
              </a:rPr>
              <a:t>tik vienas publikacijos įrašas</a:t>
            </a:r>
            <a:endParaRPr lang="lt-LT" sz="1200" dirty="0" smtClean="0">
              <a:solidFill>
                <a:schemeClr val="tx2"/>
              </a:solidFill>
            </a:endParaRPr>
          </a:p>
          <a:p>
            <a:pPr lvl="0"/>
            <a:r>
              <a:rPr lang="lt-LT" sz="1200" b="1" dirty="0" smtClean="0">
                <a:solidFill>
                  <a:schemeClr val="tx2"/>
                </a:solidFill>
              </a:rPr>
              <a:t>autorius publikaciją registruoja tik vieną kartą</a:t>
            </a:r>
            <a:r>
              <a:rPr lang="lt-LT" sz="1200" dirty="0" smtClean="0">
                <a:solidFill>
                  <a:schemeClr val="tx2"/>
                </a:solidFill>
              </a:rPr>
              <a:t> Jei autorius dirba keliose institucijose ir publikacijos </a:t>
            </a:r>
            <a:r>
              <a:rPr lang="lt-LT" sz="1200" dirty="0" err="1" smtClean="0">
                <a:solidFill>
                  <a:schemeClr val="tx2"/>
                </a:solidFill>
              </a:rPr>
              <a:t>prieskyroje</a:t>
            </a:r>
            <a:r>
              <a:rPr lang="lt-LT" sz="1200" dirty="0" smtClean="0">
                <a:solidFill>
                  <a:schemeClr val="tx2"/>
                </a:solidFill>
              </a:rPr>
              <a:t> yra nurodytos kelios institucijos.</a:t>
            </a:r>
          </a:p>
          <a:p>
            <a:pPr lvl="0"/>
            <a:r>
              <a:rPr lang="lt-LT" sz="1200" b="1" dirty="0" smtClean="0"/>
              <a:t>duomenys atnaujinami realiuoju laiku</a:t>
            </a:r>
            <a:endParaRPr lang="lt-LT" sz="1200" dirty="0" smtClean="0"/>
          </a:p>
          <a:p>
            <a:pPr lvl="0"/>
            <a:r>
              <a:rPr lang="lt-LT" sz="1200" b="1" dirty="0" smtClean="0"/>
              <a:t>ataskaitų išvedimas</a:t>
            </a:r>
            <a:r>
              <a:rPr lang="lt-LT" sz="1200" dirty="0" smtClean="0"/>
              <a:t> </a:t>
            </a:r>
            <a:r>
              <a:rPr lang="lt-LT" sz="1200" dirty="0" err="1" smtClean="0"/>
              <a:t>eLABa</a:t>
            </a:r>
            <a:r>
              <a:rPr lang="lt-LT" sz="1200" dirty="0" smtClean="0"/>
              <a:t> pateikia daugiau publikacijų nei senojoje PDB. </a:t>
            </a:r>
          </a:p>
          <a:p>
            <a:r>
              <a:rPr lang="lt-LT" sz="1200" b="1" i="1" dirty="0" smtClean="0"/>
              <a:t>konkursui</a:t>
            </a:r>
            <a:r>
              <a:rPr lang="lt-LT" sz="1200" i="1" dirty="0" smtClean="0"/>
              <a:t> – pateikia visų </a:t>
            </a:r>
            <a:r>
              <a:rPr lang="lt-LT" sz="1200" i="1" dirty="0" err="1" smtClean="0"/>
              <a:t>eLABa</a:t>
            </a:r>
            <a:r>
              <a:rPr lang="lt-LT" sz="1200" i="1" dirty="0" smtClean="0"/>
              <a:t> užregistruotų publikacijų sąrašą – ir  be VGTU </a:t>
            </a:r>
            <a:r>
              <a:rPr lang="lt-LT" sz="1200" i="1" dirty="0" err="1" smtClean="0"/>
              <a:t>prieskyros</a:t>
            </a:r>
            <a:endParaRPr lang="lt-LT" sz="1200" dirty="0" smtClean="0"/>
          </a:p>
          <a:p>
            <a:r>
              <a:rPr lang="lt-LT" sz="1200" b="1" i="1" dirty="0" smtClean="0"/>
              <a:t>atestacijai</a:t>
            </a:r>
            <a:r>
              <a:rPr lang="lt-LT" sz="1200" i="1" dirty="0" smtClean="0"/>
              <a:t> – pateikia tik su VGTU </a:t>
            </a:r>
            <a:r>
              <a:rPr lang="lt-LT" sz="1200" i="1" dirty="0" err="1" smtClean="0"/>
              <a:t>prieskyra</a:t>
            </a:r>
            <a:r>
              <a:rPr lang="lt-LT" sz="1200" i="1" dirty="0" smtClean="0"/>
              <a:t> publikacijas, kurios buvo užregistruotos VGTU ir kitų institucijų PDB.</a:t>
            </a:r>
            <a:endParaRPr lang="lt-LT" sz="1200" dirty="0" smtClean="0"/>
          </a:p>
          <a:p>
            <a:r>
              <a:rPr lang="lt-LT" sz="1200" i="1" dirty="0" smtClean="0">
                <a:solidFill>
                  <a:srgbClr val="C00000"/>
                </a:solidFill>
              </a:rPr>
              <a:t>ataskaitos pagal naujus kriterijus -  pagal VGTU institucinius klasifikatorius</a:t>
            </a:r>
            <a:endParaRPr lang="lt-LT" sz="1200" dirty="0" smtClean="0">
              <a:solidFill>
                <a:srgbClr val="C00000"/>
              </a:solidFill>
            </a:endParaRPr>
          </a:p>
          <a:p>
            <a:endParaRPr lang="lt-LT" dirty="0"/>
          </a:p>
        </p:txBody>
      </p:sp>
      <p:sp>
        <p:nvSpPr>
          <p:cNvPr id="4" name="Skaidrės numerio vietos rezervavimo ženklas 3"/>
          <p:cNvSpPr>
            <a:spLocks noGrp="1"/>
          </p:cNvSpPr>
          <p:nvPr>
            <p:ph type="sldNum" sz="quarter" idx="10"/>
          </p:nvPr>
        </p:nvSpPr>
        <p:spPr/>
        <p:txBody>
          <a:bodyPr/>
          <a:lstStyle/>
          <a:p>
            <a:fld id="{98DA5ACA-CBF6-4FD5-882B-0B62A7464835}" type="slidenum">
              <a:rPr lang="lt-LT" smtClean="0"/>
              <a:t>13</a:t>
            </a:fld>
            <a:endParaRPr lang="lt-LT"/>
          </a:p>
        </p:txBody>
      </p:sp>
    </p:spTree>
    <p:extLst>
      <p:ext uri="{BB962C8B-B14F-4D97-AF65-F5344CB8AC3E}">
        <p14:creationId xmlns:p14="http://schemas.microsoft.com/office/powerpoint/2010/main" val="262190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3039095"/>
            <a:ext cx="7632848" cy="1470025"/>
          </a:xfrm>
          <a:prstGeom prst="rect">
            <a:avLst/>
          </a:prstGeom>
        </p:spPr>
        <p:txBody>
          <a:bodyPr/>
          <a:lstStyle>
            <a:lvl1pPr algn="r">
              <a:defRPr>
                <a:solidFill>
                  <a:srgbClr val="003A6C"/>
                </a:solidFill>
              </a:defRPr>
            </a:lvl1pPr>
          </a:lstStyle>
          <a:p>
            <a:r>
              <a:rPr lang="en-US" smtClean="0"/>
              <a:t>Click to edit Master title style</a:t>
            </a:r>
            <a:endParaRPr lang="lt-LT" dirty="0"/>
          </a:p>
        </p:txBody>
      </p:sp>
      <p:sp>
        <p:nvSpPr>
          <p:cNvPr id="3" name="Subtitle 2"/>
          <p:cNvSpPr>
            <a:spLocks noGrp="1"/>
          </p:cNvSpPr>
          <p:nvPr>
            <p:ph type="subTitle" idx="1"/>
          </p:nvPr>
        </p:nvSpPr>
        <p:spPr>
          <a:xfrm>
            <a:off x="1043608" y="4556720"/>
            <a:ext cx="7632848" cy="1752600"/>
          </a:xfrm>
          <a:prstGeom prst="rect">
            <a:avLst/>
          </a:prstGeom>
        </p:spPr>
        <p:txBody>
          <a:bodyPr/>
          <a:lstStyle>
            <a:lvl1pPr marL="0" indent="0" algn="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dirty="0"/>
          </a:p>
        </p:txBody>
      </p:sp>
      <p:sp>
        <p:nvSpPr>
          <p:cNvPr id="4" name="Date Placeholder 3"/>
          <p:cNvSpPr>
            <a:spLocks noGrp="1"/>
          </p:cNvSpPr>
          <p:nvPr>
            <p:ph type="dt" sz="half" idx="10"/>
          </p:nvPr>
        </p:nvSpPr>
        <p:spPr>
          <a:xfrm>
            <a:off x="471488" y="6356350"/>
            <a:ext cx="8204200" cy="365125"/>
          </a:xfrm>
          <a:prstGeom prst="rect">
            <a:avLst/>
          </a:prstGeom>
        </p:spPr>
        <p:txBody>
          <a:bodyPr/>
          <a:lstStyle>
            <a:lvl1pPr algn="ctr" fontAlgn="auto">
              <a:spcBef>
                <a:spcPts val="0"/>
              </a:spcBef>
              <a:spcAft>
                <a:spcPts val="0"/>
              </a:spcAft>
              <a:defRPr smtClean="0">
                <a:solidFill>
                  <a:srgbClr val="666666"/>
                </a:solidFill>
                <a:latin typeface="Arial" pitchFamily="34" charset="0"/>
                <a:cs typeface="Arial" pitchFamily="34" charset="0"/>
              </a:defRPr>
            </a:lvl1pPr>
          </a:lstStyle>
          <a:p>
            <a:pPr>
              <a:defRPr/>
            </a:pPr>
            <a:fld id="{74BB5874-4693-4EA6-A50F-390C5C29225A}" type="datetimeFigureOut">
              <a:rPr lang="lt-LT"/>
              <a:pPr>
                <a:defRPr/>
              </a:pPr>
              <a:t>2017-05-10</a:t>
            </a:fld>
            <a:endParaRPr lang="lt-LT"/>
          </a:p>
        </p:txBody>
      </p:sp>
    </p:spTree>
    <p:extLst>
      <p:ext uri="{BB962C8B-B14F-4D97-AF65-F5344CB8AC3E}">
        <p14:creationId xmlns:p14="http://schemas.microsoft.com/office/powerpoint/2010/main" val="219886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352928" cy="720080"/>
          </a:xfrm>
          <a:prstGeom prst="rect">
            <a:avLst/>
          </a:prstGeom>
        </p:spPr>
        <p:txBody>
          <a:bodyPr anchor="ctr"/>
          <a:lstStyle>
            <a:lvl1pPr algn="l">
              <a:defRPr sz="4000">
                <a:solidFill>
                  <a:srgbClr val="003A6C"/>
                </a:solidFill>
              </a:defRPr>
            </a:lvl1pPr>
          </a:lstStyle>
          <a:p>
            <a:r>
              <a:rPr lang="en-US" smtClean="0"/>
              <a:t>Click to edit Master title style</a:t>
            </a:r>
            <a:endParaRPr lang="lt-LT" dirty="0"/>
          </a:p>
        </p:txBody>
      </p:sp>
      <p:sp>
        <p:nvSpPr>
          <p:cNvPr id="3" name="Content Placeholder 2"/>
          <p:cNvSpPr>
            <a:spLocks noGrp="1"/>
          </p:cNvSpPr>
          <p:nvPr>
            <p:ph idx="1"/>
          </p:nvPr>
        </p:nvSpPr>
        <p:spPr>
          <a:xfrm>
            <a:off x="457200" y="2060848"/>
            <a:ext cx="8363272" cy="4248472"/>
          </a:xfrm>
          <a:prstGeom prst="rect">
            <a:avLst/>
          </a:prstGeom>
        </p:spPr>
        <p:txBody>
          <a:bodyPr/>
          <a:lstStyle>
            <a:lvl1pPr>
              <a:defRPr sz="2800">
                <a:solidFill>
                  <a:schemeClr val="tx1"/>
                </a:solidFill>
                <a:latin typeface="Arial" pitchFamily="34" charset="0"/>
                <a:cs typeface="Arial" pitchFamily="34" charset="0"/>
              </a:defRPr>
            </a:lvl1pPr>
            <a:lvl2pPr>
              <a:defRPr sz="2400">
                <a:solidFill>
                  <a:schemeClr val="tx1"/>
                </a:solidFill>
                <a:latin typeface="Arial" pitchFamily="34" charset="0"/>
                <a:cs typeface="Arial" pitchFamily="34" charset="0"/>
              </a:defRPr>
            </a:lvl2pPr>
            <a:lvl3pPr>
              <a:defRPr sz="2000">
                <a:solidFill>
                  <a:schemeClr val="tx1"/>
                </a:solidFill>
                <a:latin typeface="Arial" pitchFamily="34" charset="0"/>
                <a:cs typeface="Arial" pitchFamily="34" charset="0"/>
              </a:defRPr>
            </a:lvl3pPr>
            <a:lvl4pPr>
              <a:defRPr sz="1800">
                <a:solidFill>
                  <a:schemeClr val="tx1"/>
                </a:solidFill>
                <a:latin typeface="Arial" pitchFamily="34" charset="0"/>
                <a:cs typeface="Arial" pitchFamily="34" charset="0"/>
              </a:defRPr>
            </a:lvl4pPr>
            <a:lvl5pPr>
              <a:defRPr sz="180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dirty="0"/>
          </a:p>
        </p:txBody>
      </p:sp>
      <p:sp>
        <p:nvSpPr>
          <p:cNvPr id="4" name="Footer Placeholder 4"/>
          <p:cNvSpPr>
            <a:spLocks noGrp="1"/>
          </p:cNvSpPr>
          <p:nvPr>
            <p:ph type="ftr" sz="quarter" idx="10"/>
          </p:nvPr>
        </p:nvSpPr>
        <p:spPr>
          <a:xfrm>
            <a:off x="468313" y="6356350"/>
            <a:ext cx="7632700" cy="365125"/>
          </a:xfrm>
          <a:prstGeom prst="rect">
            <a:avLst/>
          </a:prstGeom>
        </p:spPr>
        <p:txBody>
          <a:bodyPr/>
          <a:lstStyle>
            <a:lvl1pPr fontAlgn="auto">
              <a:spcBef>
                <a:spcPts val="0"/>
              </a:spcBef>
              <a:spcAft>
                <a:spcPts val="0"/>
              </a:spcAft>
              <a:defRPr>
                <a:solidFill>
                  <a:srgbClr val="666666"/>
                </a:solidFill>
                <a:latin typeface="Arial" pitchFamily="34" charset="0"/>
                <a:cs typeface="Arial" pitchFamily="34" charset="0"/>
              </a:defRPr>
            </a:lvl1pPr>
          </a:lstStyle>
          <a:p>
            <a:pPr>
              <a:defRPr/>
            </a:pPr>
            <a:endParaRPr lang="lt-LT"/>
          </a:p>
        </p:txBody>
      </p:sp>
      <p:sp>
        <p:nvSpPr>
          <p:cNvPr id="5" name="Slide Number Placeholder 5"/>
          <p:cNvSpPr>
            <a:spLocks noGrp="1"/>
          </p:cNvSpPr>
          <p:nvPr>
            <p:ph type="sldNum" sz="quarter" idx="11"/>
          </p:nvPr>
        </p:nvSpPr>
        <p:spPr>
          <a:xfrm>
            <a:off x="8172450" y="6356350"/>
            <a:ext cx="647700" cy="365125"/>
          </a:xfrm>
          <a:prstGeom prst="rect">
            <a:avLst/>
          </a:prstGeom>
        </p:spPr>
        <p:txBody>
          <a:bodyPr/>
          <a:lstStyle>
            <a:lvl1pPr fontAlgn="auto">
              <a:spcBef>
                <a:spcPts val="0"/>
              </a:spcBef>
              <a:spcAft>
                <a:spcPts val="0"/>
              </a:spcAft>
              <a:defRPr smtClean="0">
                <a:solidFill>
                  <a:srgbClr val="666666"/>
                </a:solidFill>
                <a:latin typeface="Arial" pitchFamily="34" charset="0"/>
                <a:cs typeface="Arial" pitchFamily="34" charset="0"/>
              </a:defRPr>
            </a:lvl1pPr>
          </a:lstStyle>
          <a:p>
            <a:pPr>
              <a:defRPr/>
            </a:pPr>
            <a:fld id="{A2977B49-A6F9-4AAB-95FF-906CD41BD7C2}" type="slidenum">
              <a:rPr lang="lt-LT"/>
              <a:pPr>
                <a:defRPr/>
              </a:pPr>
              <a:t>‹#›</a:t>
            </a:fld>
            <a:endParaRPr lang="lt-LT"/>
          </a:p>
        </p:txBody>
      </p:sp>
    </p:spTree>
    <p:extLst>
      <p:ext uri="{BB962C8B-B14F-4D97-AF65-F5344CB8AC3E}">
        <p14:creationId xmlns:p14="http://schemas.microsoft.com/office/powerpoint/2010/main" val="307487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352928" cy="720080"/>
          </a:xfrm>
          <a:prstGeom prst="rect">
            <a:avLst/>
          </a:prstGeom>
        </p:spPr>
        <p:txBody>
          <a:bodyPr anchor="ctr"/>
          <a:lstStyle>
            <a:lvl1pPr algn="l">
              <a:defRPr sz="4000">
                <a:solidFill>
                  <a:srgbClr val="003A6C"/>
                </a:solidFill>
              </a:defRPr>
            </a:lvl1pPr>
          </a:lstStyle>
          <a:p>
            <a:r>
              <a:rPr lang="en-US" smtClean="0"/>
              <a:t>Click to edit Master title style</a:t>
            </a:r>
            <a:endParaRPr lang="lt-LT" dirty="0"/>
          </a:p>
        </p:txBody>
      </p:sp>
      <p:sp>
        <p:nvSpPr>
          <p:cNvPr id="3" name="Content Placeholder 2"/>
          <p:cNvSpPr>
            <a:spLocks noGrp="1"/>
          </p:cNvSpPr>
          <p:nvPr>
            <p:ph sz="half" idx="1"/>
          </p:nvPr>
        </p:nvSpPr>
        <p:spPr>
          <a:xfrm>
            <a:off x="457200" y="2060848"/>
            <a:ext cx="4186808" cy="4248472"/>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dirty="0"/>
          </a:p>
        </p:txBody>
      </p:sp>
      <p:sp>
        <p:nvSpPr>
          <p:cNvPr id="4" name="Content Placeholder 3"/>
          <p:cNvSpPr>
            <a:spLocks noGrp="1"/>
          </p:cNvSpPr>
          <p:nvPr>
            <p:ph sz="half" idx="2"/>
          </p:nvPr>
        </p:nvSpPr>
        <p:spPr>
          <a:xfrm>
            <a:off x="4709864" y="2060848"/>
            <a:ext cx="4110608" cy="4248472"/>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dirty="0"/>
          </a:p>
        </p:txBody>
      </p:sp>
      <p:sp>
        <p:nvSpPr>
          <p:cNvPr id="5" name="Footer Placeholder 5"/>
          <p:cNvSpPr>
            <a:spLocks noGrp="1"/>
          </p:cNvSpPr>
          <p:nvPr>
            <p:ph type="ftr" sz="quarter" idx="10"/>
          </p:nvPr>
        </p:nvSpPr>
        <p:spPr>
          <a:xfrm>
            <a:off x="468313" y="6356350"/>
            <a:ext cx="7632700" cy="365125"/>
          </a:xfrm>
          <a:prstGeom prst="rect">
            <a:avLst/>
          </a:prstGeom>
        </p:spPr>
        <p:txBody>
          <a:bodyPr/>
          <a:lstStyle>
            <a:lvl1pPr fontAlgn="auto">
              <a:spcBef>
                <a:spcPts val="0"/>
              </a:spcBef>
              <a:spcAft>
                <a:spcPts val="0"/>
              </a:spcAft>
              <a:defRPr>
                <a:solidFill>
                  <a:srgbClr val="666666"/>
                </a:solidFill>
                <a:latin typeface="Arial" pitchFamily="34" charset="0"/>
                <a:cs typeface="Arial" pitchFamily="34" charset="0"/>
              </a:defRPr>
            </a:lvl1pPr>
          </a:lstStyle>
          <a:p>
            <a:pPr>
              <a:defRPr/>
            </a:pPr>
            <a:endParaRPr lang="lt-LT"/>
          </a:p>
        </p:txBody>
      </p:sp>
      <p:sp>
        <p:nvSpPr>
          <p:cNvPr id="6" name="Slide Number Placeholder 6"/>
          <p:cNvSpPr>
            <a:spLocks noGrp="1"/>
          </p:cNvSpPr>
          <p:nvPr>
            <p:ph type="sldNum" sz="quarter" idx="11"/>
          </p:nvPr>
        </p:nvSpPr>
        <p:spPr>
          <a:xfrm>
            <a:off x="8172450" y="6356350"/>
            <a:ext cx="647700" cy="365125"/>
          </a:xfrm>
          <a:prstGeom prst="rect">
            <a:avLst/>
          </a:prstGeom>
        </p:spPr>
        <p:txBody>
          <a:bodyPr/>
          <a:lstStyle>
            <a:lvl1pPr fontAlgn="auto">
              <a:spcBef>
                <a:spcPts val="0"/>
              </a:spcBef>
              <a:spcAft>
                <a:spcPts val="0"/>
              </a:spcAft>
              <a:defRPr smtClean="0">
                <a:solidFill>
                  <a:srgbClr val="666666"/>
                </a:solidFill>
                <a:latin typeface="Arial" pitchFamily="34" charset="0"/>
                <a:cs typeface="Arial" pitchFamily="34" charset="0"/>
              </a:defRPr>
            </a:lvl1pPr>
          </a:lstStyle>
          <a:p>
            <a:pPr>
              <a:defRPr/>
            </a:pPr>
            <a:fld id="{E7EEA78F-FEE5-4006-A553-9B00679122A2}" type="slidenum">
              <a:rPr lang="lt-LT"/>
              <a:pPr>
                <a:defRPr/>
              </a:pPr>
              <a:t>‹#›</a:t>
            </a:fld>
            <a:endParaRPr lang="lt-LT"/>
          </a:p>
        </p:txBody>
      </p:sp>
    </p:spTree>
    <p:extLst>
      <p:ext uri="{BB962C8B-B14F-4D97-AF65-F5344CB8AC3E}">
        <p14:creationId xmlns:p14="http://schemas.microsoft.com/office/powerpoint/2010/main" val="403729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1840" y="4800600"/>
            <a:ext cx="5688632" cy="566738"/>
          </a:xfrm>
          <a:prstGeom prst="rect">
            <a:avLst/>
          </a:prstGeom>
        </p:spPr>
        <p:txBody>
          <a:bodyPr anchor="b"/>
          <a:lstStyle>
            <a:lvl1pPr algn="l">
              <a:defRPr sz="2800" b="0">
                <a:solidFill>
                  <a:srgbClr val="003A6C"/>
                </a:solidFill>
              </a:defRPr>
            </a:lvl1pPr>
          </a:lstStyle>
          <a:p>
            <a:r>
              <a:rPr lang="en-US" smtClean="0"/>
              <a:t>Click to edit Master title style</a:t>
            </a:r>
            <a:endParaRPr lang="lt-LT" dirty="0"/>
          </a:p>
        </p:txBody>
      </p:sp>
      <p:sp>
        <p:nvSpPr>
          <p:cNvPr id="3" name="Picture Placeholder 2"/>
          <p:cNvSpPr>
            <a:spLocks noGrp="1"/>
          </p:cNvSpPr>
          <p:nvPr>
            <p:ph type="pic" idx="1"/>
          </p:nvPr>
        </p:nvSpPr>
        <p:spPr>
          <a:xfrm>
            <a:off x="3131840" y="1268759"/>
            <a:ext cx="5688632" cy="3490617"/>
          </a:xfrm>
          <a:prstGeom prst="rect">
            <a:avLst/>
          </a:prstGeom>
        </p:spPr>
        <p:txBody>
          <a:bodyPr/>
          <a:lstStyle>
            <a:lvl1pPr marL="0" indent="0">
              <a:buNone/>
              <a:defRPr sz="3200">
                <a:solidFill>
                  <a:srgbClr val="003A6C"/>
                </a:solidFill>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lt-LT" noProof="0" dirty="0"/>
          </a:p>
        </p:txBody>
      </p:sp>
      <p:sp>
        <p:nvSpPr>
          <p:cNvPr id="4" name="Text Placeholder 3"/>
          <p:cNvSpPr>
            <a:spLocks noGrp="1"/>
          </p:cNvSpPr>
          <p:nvPr>
            <p:ph type="body" sz="half" idx="2"/>
          </p:nvPr>
        </p:nvSpPr>
        <p:spPr>
          <a:xfrm>
            <a:off x="3131840" y="5367338"/>
            <a:ext cx="5688632" cy="941982"/>
          </a:xfrm>
          <a:prstGeom prst="rect">
            <a:avLst/>
          </a:prstGeom>
        </p:spPr>
        <p:txBody>
          <a:bodyPr/>
          <a:lstStyle>
            <a:lvl1pPr marL="0" indent="0">
              <a:buNone/>
              <a:defRPr sz="200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468313" y="6356350"/>
            <a:ext cx="7632700" cy="365125"/>
          </a:xfrm>
          <a:prstGeom prst="rect">
            <a:avLst/>
          </a:prstGeom>
        </p:spPr>
        <p:txBody>
          <a:bodyPr/>
          <a:lstStyle>
            <a:lvl1pPr fontAlgn="auto">
              <a:spcBef>
                <a:spcPts val="0"/>
              </a:spcBef>
              <a:spcAft>
                <a:spcPts val="0"/>
              </a:spcAft>
              <a:defRPr>
                <a:solidFill>
                  <a:srgbClr val="666666"/>
                </a:solidFill>
                <a:latin typeface="Arial" pitchFamily="34" charset="0"/>
                <a:cs typeface="Arial" pitchFamily="34" charset="0"/>
              </a:defRPr>
            </a:lvl1pPr>
          </a:lstStyle>
          <a:p>
            <a:pPr>
              <a:defRPr/>
            </a:pPr>
            <a:endParaRPr lang="lt-LT"/>
          </a:p>
        </p:txBody>
      </p:sp>
      <p:sp>
        <p:nvSpPr>
          <p:cNvPr id="6" name="Slide Number Placeholder 6"/>
          <p:cNvSpPr>
            <a:spLocks noGrp="1"/>
          </p:cNvSpPr>
          <p:nvPr>
            <p:ph type="sldNum" sz="quarter" idx="11"/>
          </p:nvPr>
        </p:nvSpPr>
        <p:spPr>
          <a:xfrm>
            <a:off x="8172450" y="6356350"/>
            <a:ext cx="647700" cy="365125"/>
          </a:xfrm>
          <a:prstGeom prst="rect">
            <a:avLst/>
          </a:prstGeom>
        </p:spPr>
        <p:txBody>
          <a:bodyPr/>
          <a:lstStyle>
            <a:lvl1pPr fontAlgn="auto">
              <a:spcBef>
                <a:spcPts val="0"/>
              </a:spcBef>
              <a:spcAft>
                <a:spcPts val="0"/>
              </a:spcAft>
              <a:defRPr smtClean="0">
                <a:solidFill>
                  <a:srgbClr val="666666"/>
                </a:solidFill>
                <a:latin typeface="Arial" pitchFamily="34" charset="0"/>
                <a:cs typeface="Arial" pitchFamily="34" charset="0"/>
              </a:defRPr>
            </a:lvl1pPr>
          </a:lstStyle>
          <a:p>
            <a:pPr>
              <a:defRPr/>
            </a:pPr>
            <a:fld id="{4AA1900C-FF04-4348-AF76-8CDAF8BA52A5}" type="slidenum">
              <a:rPr lang="lt-LT"/>
              <a:pPr>
                <a:defRPr/>
              </a:pPr>
              <a:t>‹#›</a:t>
            </a:fld>
            <a:endParaRPr lang="lt-LT"/>
          </a:p>
        </p:txBody>
      </p:sp>
    </p:spTree>
    <p:extLst>
      <p:ext uri="{BB962C8B-B14F-4D97-AF65-F5344CB8AC3E}">
        <p14:creationId xmlns:p14="http://schemas.microsoft.com/office/powerpoint/2010/main" val="3407943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Arial" charset="0"/>
          <a:cs typeface="Arial" charset="0"/>
        </a:defRPr>
      </a:lvl2pPr>
      <a:lvl3pPr algn="ctr" rtl="0" eaLnBrk="1" fontAlgn="base" hangingPunct="1">
        <a:spcBef>
          <a:spcPct val="0"/>
        </a:spcBef>
        <a:spcAft>
          <a:spcPct val="0"/>
        </a:spcAft>
        <a:defRPr sz="4400">
          <a:solidFill>
            <a:schemeClr val="tx1"/>
          </a:solidFill>
          <a:latin typeface="Arial" charset="0"/>
          <a:cs typeface="Arial" charset="0"/>
        </a:defRPr>
      </a:lvl3pPr>
      <a:lvl4pPr algn="ctr" rtl="0" eaLnBrk="1" fontAlgn="base" hangingPunct="1">
        <a:spcBef>
          <a:spcPct val="0"/>
        </a:spcBef>
        <a:spcAft>
          <a:spcPct val="0"/>
        </a:spcAft>
        <a:defRPr sz="4400">
          <a:solidFill>
            <a:schemeClr val="tx1"/>
          </a:solidFill>
          <a:latin typeface="Arial" charset="0"/>
          <a:cs typeface="Arial" charset="0"/>
        </a:defRPr>
      </a:lvl4pPr>
      <a:lvl5pPr algn="ctr" rtl="0" eaLnBrk="1" fontAlgn="base" hangingPunct="1">
        <a:spcBef>
          <a:spcPct val="0"/>
        </a:spcBef>
        <a:spcAft>
          <a:spcPct val="0"/>
        </a:spcAft>
        <a:defRPr sz="44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Arial" charset="0"/>
          <a:cs typeface="Arial" charset="0"/>
        </a:defRPr>
      </a:lvl6pPr>
      <a:lvl7pPr marL="914400" algn="ctr" rtl="0" eaLnBrk="1" fontAlgn="base" hangingPunct="1">
        <a:spcBef>
          <a:spcPct val="0"/>
        </a:spcBef>
        <a:spcAft>
          <a:spcPct val="0"/>
        </a:spcAft>
        <a:defRPr sz="4400">
          <a:solidFill>
            <a:schemeClr val="tx1"/>
          </a:solidFill>
          <a:latin typeface="Arial" charset="0"/>
          <a:cs typeface="Arial" charset="0"/>
        </a:defRPr>
      </a:lvl7pPr>
      <a:lvl8pPr marL="1371600" algn="ctr" rtl="0" eaLnBrk="1" fontAlgn="base" hangingPunct="1">
        <a:spcBef>
          <a:spcPct val="0"/>
        </a:spcBef>
        <a:spcAft>
          <a:spcPct val="0"/>
        </a:spcAft>
        <a:defRPr sz="4400">
          <a:solidFill>
            <a:schemeClr val="tx1"/>
          </a:solidFill>
          <a:latin typeface="Arial" charset="0"/>
          <a:cs typeface="Arial" charset="0"/>
        </a:defRPr>
      </a:lvl8pPr>
      <a:lvl9pPr marL="1828800" algn="ctr"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bwMode="auto">
          <a:xfrm>
            <a:off x="1042988" y="3166781"/>
            <a:ext cx="7632700" cy="13675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lt-LT" sz="2400" b="1" dirty="0" smtClean="0">
                <a:solidFill>
                  <a:srgbClr val="660033"/>
                </a:solidFill>
                <a:latin typeface="+mn-lt"/>
              </a:rPr>
              <a:t/>
            </a:r>
            <a:br>
              <a:rPr lang="lt-LT" sz="2400" b="1" dirty="0" smtClean="0">
                <a:solidFill>
                  <a:srgbClr val="660033"/>
                </a:solidFill>
                <a:latin typeface="+mn-lt"/>
              </a:rPr>
            </a:br>
            <a:r>
              <a:rPr lang="lt-LT" sz="2400" b="1" dirty="0">
                <a:solidFill>
                  <a:srgbClr val="660033"/>
                </a:solidFill>
                <a:latin typeface="+mn-lt"/>
              </a:rPr>
              <a:t/>
            </a:r>
            <a:br>
              <a:rPr lang="lt-LT" sz="2400" b="1" dirty="0">
                <a:solidFill>
                  <a:srgbClr val="660033"/>
                </a:solidFill>
                <a:latin typeface="+mn-lt"/>
              </a:rPr>
            </a:br>
            <a:r>
              <a:rPr lang="lt-LT" sz="2400" b="1" dirty="0">
                <a:solidFill>
                  <a:srgbClr val="660033"/>
                </a:solidFill>
                <a:latin typeface="+mn-lt"/>
              </a:rPr>
              <a:t/>
            </a:r>
            <a:br>
              <a:rPr lang="lt-LT" sz="2400" b="1" dirty="0">
                <a:solidFill>
                  <a:srgbClr val="660033"/>
                </a:solidFill>
                <a:latin typeface="+mn-lt"/>
              </a:rPr>
            </a:br>
            <a:endParaRPr lang="lt-LT" dirty="0" smtClean="0">
              <a:latin typeface="Arial" charset="0"/>
              <a:cs typeface="Arial" charset="0"/>
            </a:endParaRPr>
          </a:p>
        </p:txBody>
      </p:sp>
      <p:sp>
        <p:nvSpPr>
          <p:cNvPr id="5123" name="Subtitle 2"/>
          <p:cNvSpPr>
            <a:spLocks noGrp="1"/>
          </p:cNvSpPr>
          <p:nvPr>
            <p:ph type="subTitle" idx="1"/>
          </p:nvPr>
        </p:nvSpPr>
        <p:spPr bwMode="auto">
          <a:xfrm>
            <a:off x="269850" y="3565298"/>
            <a:ext cx="8604300" cy="19436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lt-LT" b="1" dirty="0">
                <a:solidFill>
                  <a:schemeClr val="tx2"/>
                </a:solidFill>
              </a:rPr>
              <a:t>Mokslinės produkcijos </a:t>
            </a:r>
            <a:r>
              <a:rPr lang="lt-LT" b="1" dirty="0" smtClean="0">
                <a:solidFill>
                  <a:schemeClr val="tx2"/>
                </a:solidFill>
              </a:rPr>
              <a:t>sisteminimas</a:t>
            </a:r>
          </a:p>
          <a:p>
            <a:pPr algn="ctr"/>
            <a:r>
              <a:rPr lang="lt-LT" b="1" dirty="0" smtClean="0">
                <a:solidFill>
                  <a:schemeClr val="tx2"/>
                </a:solidFill>
              </a:rPr>
              <a:t> </a:t>
            </a:r>
            <a:r>
              <a:rPr lang="lt-LT" b="1" dirty="0" err="1">
                <a:solidFill>
                  <a:schemeClr val="tx2"/>
                </a:solidFill>
              </a:rPr>
              <a:t>eLABa</a:t>
            </a:r>
            <a:r>
              <a:rPr lang="lt-LT" b="1" dirty="0">
                <a:solidFill>
                  <a:schemeClr val="tx2"/>
                </a:solidFill>
              </a:rPr>
              <a:t> PDB – iššūkiai ir galimybės</a:t>
            </a:r>
            <a:endParaRPr lang="lt-LT" dirty="0">
              <a:solidFill>
                <a:schemeClr val="tx2"/>
              </a:solidFill>
            </a:endParaRPr>
          </a:p>
          <a:p>
            <a:pPr algn="ctr"/>
            <a:endParaRPr lang="lt-LT" b="1" dirty="0" smtClean="0">
              <a:solidFill>
                <a:srgbClr val="660033"/>
              </a:solidFill>
              <a:latin typeface="Times New Roman" panose="02020603050405020304" pitchFamily="18" charset="0"/>
              <a:cs typeface="Times New Roman" panose="02020603050405020304" pitchFamily="18" charset="0"/>
            </a:endParaRPr>
          </a:p>
          <a:p>
            <a:endParaRPr lang="lt-LT" b="1" dirty="0" smtClean="0">
              <a:solidFill>
                <a:srgbClr val="660033"/>
              </a:solidFill>
              <a:latin typeface="Times New Roman" panose="02020603050405020304" pitchFamily="18" charset="0"/>
              <a:cs typeface="Times New Roman" panose="02020603050405020304" pitchFamily="18" charset="0"/>
            </a:endParaRPr>
          </a:p>
          <a:p>
            <a:r>
              <a:rPr lang="lt-LT" sz="1400" dirty="0" smtClean="0">
                <a:solidFill>
                  <a:schemeClr val="tx2"/>
                </a:solidFill>
              </a:rPr>
              <a:t>Aurelija Striogienė</a:t>
            </a:r>
          </a:p>
          <a:p>
            <a:r>
              <a:rPr lang="lt-LT" sz="1400" dirty="0" smtClean="0">
                <a:solidFill>
                  <a:schemeClr val="tx2"/>
                </a:solidFill>
              </a:rPr>
              <a:t>2017-05-11                   Mokslinės informacijos skyriaus</a:t>
            </a:r>
          </a:p>
          <a:p>
            <a:r>
              <a:rPr lang="lt-LT" sz="1400" dirty="0" smtClean="0">
                <a:solidFill>
                  <a:schemeClr val="tx2"/>
                </a:solidFill>
              </a:rPr>
              <a:t>vyr. specialistė</a:t>
            </a:r>
            <a:endParaRPr lang="lt-LT" sz="1400" dirty="0">
              <a:solidFill>
                <a:schemeClr val="tx2"/>
              </a:solidFill>
            </a:endParaRPr>
          </a:p>
          <a:p>
            <a:endParaRPr lang="lt-LT" dirty="0" smtClean="0">
              <a:latin typeface="Times New Roman" panose="02020603050405020304" pitchFamily="18" charset="0"/>
              <a:cs typeface="Times New Roman" panose="02020603050405020304" pitchFamily="18" charset="0"/>
            </a:endParaRPr>
          </a:p>
        </p:txBody>
      </p:sp>
      <p:pic>
        <p:nvPicPr>
          <p:cNvPr id="5" name="Paveikslėlis 4"/>
          <p:cNvPicPr>
            <a:picLocks noChangeAspect="1"/>
          </p:cNvPicPr>
          <p:nvPr/>
        </p:nvPicPr>
        <p:blipFill>
          <a:blip r:embed="rId2"/>
          <a:stretch>
            <a:fillRect/>
          </a:stretch>
        </p:blipFill>
        <p:spPr>
          <a:xfrm>
            <a:off x="3419872" y="2762090"/>
            <a:ext cx="2304256" cy="803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600" b="1" dirty="0" smtClean="0"/>
              <a:t/>
            </a:r>
            <a:br>
              <a:rPr lang="lt-LT" sz="3600" b="1" dirty="0" smtClean="0"/>
            </a:br>
            <a:r>
              <a:rPr lang="lt-LT" sz="3600" b="1" dirty="0" smtClean="0"/>
              <a:t/>
            </a:r>
            <a:br>
              <a:rPr lang="lt-LT" sz="3600" b="1" dirty="0" smtClean="0"/>
            </a:br>
            <a:r>
              <a:rPr lang="lt-LT" sz="3200" b="1" dirty="0" smtClean="0"/>
              <a:t>VGTU </a:t>
            </a:r>
            <a:r>
              <a:rPr lang="lt-LT" sz="3200" b="1" dirty="0" smtClean="0"/>
              <a:t>PDB įrašai</a:t>
            </a:r>
            <a:r>
              <a:rPr lang="lt-LT" sz="3200" dirty="0"/>
              <a:t/>
            </a:r>
            <a:br>
              <a:rPr lang="lt-LT" sz="3200" dirty="0"/>
            </a:br>
            <a:r>
              <a:rPr lang="lt-LT" sz="3200" dirty="0">
                <a:solidFill>
                  <a:schemeClr val="tx2">
                    <a:lumMod val="50000"/>
                  </a:schemeClr>
                </a:solidFill>
              </a:rPr>
              <a:t/>
            </a:r>
            <a:br>
              <a:rPr lang="lt-LT" sz="3200" dirty="0">
                <a:solidFill>
                  <a:schemeClr val="tx2">
                    <a:lumMod val="50000"/>
                  </a:schemeClr>
                </a:solidFill>
              </a:rPr>
            </a:br>
            <a:endParaRPr lang="lt-LT" sz="3200" dirty="0">
              <a:solidFill>
                <a:schemeClr val="tx2">
                  <a:lumMod val="50000"/>
                </a:schemeClr>
              </a:solidFill>
            </a:endParaRPr>
          </a:p>
        </p:txBody>
      </p:sp>
      <p:sp>
        <p:nvSpPr>
          <p:cNvPr id="3" name="Turinio vietos rezervavimo ženklas 2"/>
          <p:cNvSpPr>
            <a:spLocks noGrp="1"/>
          </p:cNvSpPr>
          <p:nvPr>
            <p:ph idx="1"/>
          </p:nvPr>
        </p:nvSpPr>
        <p:spPr/>
        <p:txBody>
          <a:bodyPr/>
          <a:lstStyle/>
          <a:p>
            <a:pPr marL="0" indent="0">
              <a:buNone/>
            </a:pPr>
            <a:endParaRPr lang="lt-LT" sz="1800" dirty="0"/>
          </a:p>
          <a:p>
            <a:pPr marL="0" indent="0">
              <a:buNone/>
            </a:pPr>
            <a:endParaRPr lang="lt-LT" dirty="0"/>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graphicFrame>
        <p:nvGraphicFramePr>
          <p:cNvPr id="5" name="Diagrama 4"/>
          <p:cNvGraphicFramePr/>
          <p:nvPr>
            <p:extLst>
              <p:ext uri="{D42A27DB-BD31-4B8C-83A1-F6EECF244321}">
                <p14:modId xmlns:p14="http://schemas.microsoft.com/office/powerpoint/2010/main" val="4103989033"/>
              </p:ext>
            </p:extLst>
          </p:nvPr>
        </p:nvGraphicFramePr>
        <p:xfrm>
          <a:off x="1331640" y="1988840"/>
          <a:ext cx="6480720" cy="3528392"/>
        </p:xfrm>
        <a:graphic>
          <a:graphicData uri="http://schemas.openxmlformats.org/drawingml/2006/chart">
            <c:chart xmlns:c="http://schemas.openxmlformats.org/drawingml/2006/chart" xmlns:r="http://schemas.openxmlformats.org/officeDocument/2006/relationships" r:id="rId4"/>
          </a:graphicData>
        </a:graphic>
      </p:graphicFrame>
      <p:sp>
        <p:nvSpPr>
          <p:cNvPr id="6" name="Stačiakampis 5"/>
          <p:cNvSpPr/>
          <p:nvPr/>
        </p:nvSpPr>
        <p:spPr>
          <a:xfrm>
            <a:off x="683568" y="5474478"/>
            <a:ext cx="7704856" cy="646331"/>
          </a:xfrm>
          <a:prstGeom prst="rect">
            <a:avLst/>
          </a:prstGeom>
        </p:spPr>
        <p:txBody>
          <a:bodyPr wrap="square">
            <a:spAutoFit/>
          </a:bodyPr>
          <a:lstStyle/>
          <a:p>
            <a:pPr marL="0" indent="0">
              <a:buNone/>
            </a:pPr>
            <a:r>
              <a:rPr lang="lt-LT" dirty="0">
                <a:solidFill>
                  <a:schemeClr val="tx2"/>
                </a:solidFill>
              </a:rPr>
              <a:t>2015-2017 metais į </a:t>
            </a:r>
            <a:r>
              <a:rPr lang="lt-LT" dirty="0" err="1">
                <a:solidFill>
                  <a:schemeClr val="tx2"/>
                </a:solidFill>
              </a:rPr>
              <a:t>eLABa</a:t>
            </a:r>
            <a:r>
              <a:rPr lang="lt-LT" dirty="0">
                <a:solidFill>
                  <a:schemeClr val="tx2"/>
                </a:solidFill>
              </a:rPr>
              <a:t> įvesti </a:t>
            </a:r>
            <a:r>
              <a:rPr lang="lt-LT" dirty="0" smtClean="0">
                <a:solidFill>
                  <a:schemeClr val="tx2"/>
                </a:solidFill>
              </a:rPr>
              <a:t>2 630 </a:t>
            </a:r>
            <a:r>
              <a:rPr lang="lt-LT" dirty="0">
                <a:solidFill>
                  <a:schemeClr val="tx2"/>
                </a:solidFill>
              </a:rPr>
              <a:t>(neskaitant automatiškai užkrautų įrašų), redaguota 7335. </a:t>
            </a:r>
          </a:p>
        </p:txBody>
      </p:sp>
    </p:spTree>
    <p:extLst>
      <p:ext uri="{BB962C8B-B14F-4D97-AF65-F5344CB8AC3E}">
        <p14:creationId xmlns:p14="http://schemas.microsoft.com/office/powerpoint/2010/main" val="46061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200" b="1" dirty="0" smtClean="0"/>
              <a:t/>
            </a:r>
            <a:br>
              <a:rPr lang="lt-LT" sz="3200" b="1" dirty="0" smtClean="0"/>
            </a:br>
            <a:r>
              <a:rPr lang="lt-LT" sz="3200" b="1" dirty="0" err="1" smtClean="0"/>
              <a:t>eLABa</a:t>
            </a:r>
            <a:r>
              <a:rPr lang="lt-LT" sz="3200" b="1" dirty="0" smtClean="0"/>
              <a:t> </a:t>
            </a:r>
            <a:r>
              <a:rPr lang="lt-LT" sz="3200" b="1" dirty="0"/>
              <a:t>PDB įrašai</a:t>
            </a:r>
            <a:br>
              <a:rPr lang="lt-LT" sz="3200" b="1" dirty="0"/>
            </a:b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69717592"/>
              </p:ext>
            </p:extLst>
          </p:nvPr>
        </p:nvGraphicFramePr>
        <p:xfrm>
          <a:off x="864209" y="2348880"/>
          <a:ext cx="7920558" cy="37438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9620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
            </a:r>
            <a:br>
              <a:rPr lang="lt-LT" b="1" dirty="0" smtClean="0"/>
            </a:br>
            <a:r>
              <a:rPr lang="lt-LT" sz="3200" b="1" dirty="0" err="1" smtClean="0"/>
              <a:t>eLABa</a:t>
            </a:r>
            <a:r>
              <a:rPr lang="lt-LT" sz="3200" b="1" dirty="0" smtClean="0"/>
              <a:t> </a:t>
            </a:r>
            <a:r>
              <a:rPr lang="lt-LT" sz="3200" b="1" dirty="0"/>
              <a:t>PDB statistika</a:t>
            </a:r>
            <a:r>
              <a:rPr lang="lt-LT" sz="3200" dirty="0"/>
              <a:t/>
            </a:r>
            <a:br>
              <a:rPr lang="lt-LT" sz="3200" dirty="0"/>
            </a:br>
            <a:endParaRPr lang="lt-LT" sz="3200" dirty="0"/>
          </a:p>
        </p:txBody>
      </p:sp>
      <p:sp>
        <p:nvSpPr>
          <p:cNvPr id="3" name="Turinio vietos rezervavimo ženklas 2"/>
          <p:cNvSpPr>
            <a:spLocks noGrp="1"/>
          </p:cNvSpPr>
          <p:nvPr>
            <p:ph idx="1"/>
          </p:nvPr>
        </p:nvSpPr>
        <p:spPr/>
        <p:txBody>
          <a:bodyPr/>
          <a:lstStyle/>
          <a:p>
            <a:endParaRPr lang="lt-LT" dirty="0" smtClean="0">
              <a:solidFill>
                <a:schemeClr val="tx2"/>
              </a:solidFill>
            </a:endParaRPr>
          </a:p>
          <a:p>
            <a:r>
              <a:rPr lang="lt-LT" sz="2400" dirty="0" smtClean="0">
                <a:solidFill>
                  <a:schemeClr val="tx2"/>
                </a:solidFill>
              </a:rPr>
              <a:t>VGTU </a:t>
            </a:r>
            <a:r>
              <a:rPr lang="lt-LT" sz="2400" dirty="0">
                <a:solidFill>
                  <a:schemeClr val="tx2"/>
                </a:solidFill>
              </a:rPr>
              <a:t>sukurta PDB įrašų – 29 </a:t>
            </a:r>
            <a:r>
              <a:rPr lang="lt-LT" sz="2400" dirty="0" smtClean="0">
                <a:solidFill>
                  <a:schemeClr val="tx2"/>
                </a:solidFill>
              </a:rPr>
              <a:t>267 </a:t>
            </a:r>
          </a:p>
          <a:p>
            <a:r>
              <a:rPr lang="lt-LT" sz="2400" dirty="0" smtClean="0">
                <a:solidFill>
                  <a:schemeClr val="tx2"/>
                </a:solidFill>
              </a:rPr>
              <a:t>kitų </a:t>
            </a:r>
            <a:r>
              <a:rPr lang="lt-LT" sz="2400" dirty="0">
                <a:solidFill>
                  <a:schemeClr val="tx2"/>
                </a:solidFill>
              </a:rPr>
              <a:t>institucijų sukurti įrašai su VGTU </a:t>
            </a:r>
            <a:r>
              <a:rPr lang="lt-LT" sz="2400" dirty="0" err="1">
                <a:solidFill>
                  <a:schemeClr val="tx2"/>
                </a:solidFill>
              </a:rPr>
              <a:t>prieskyra</a:t>
            </a:r>
            <a:r>
              <a:rPr lang="lt-LT" sz="2400" dirty="0">
                <a:solidFill>
                  <a:schemeClr val="tx2"/>
                </a:solidFill>
              </a:rPr>
              <a:t> – 2 </a:t>
            </a:r>
            <a:r>
              <a:rPr lang="lt-LT" sz="2400" dirty="0" smtClean="0">
                <a:solidFill>
                  <a:schemeClr val="tx2"/>
                </a:solidFill>
              </a:rPr>
              <a:t>646, iš jų:</a:t>
            </a:r>
            <a:endParaRPr lang="lt-LT" sz="2400" dirty="0">
              <a:solidFill>
                <a:schemeClr val="tx2"/>
              </a:solidFill>
            </a:endParaRPr>
          </a:p>
          <a:p>
            <a:pPr lvl="1"/>
            <a:r>
              <a:rPr lang="lt-LT" dirty="0" smtClean="0">
                <a:solidFill>
                  <a:schemeClr val="tx2"/>
                </a:solidFill>
              </a:rPr>
              <a:t> </a:t>
            </a:r>
            <a:r>
              <a:rPr lang="lt-LT" dirty="0">
                <a:solidFill>
                  <a:schemeClr val="tx2"/>
                </a:solidFill>
              </a:rPr>
              <a:t>apjungtų su VGTU įrašais – </a:t>
            </a:r>
            <a:r>
              <a:rPr lang="lt-LT" dirty="0" smtClean="0">
                <a:solidFill>
                  <a:schemeClr val="tx2"/>
                </a:solidFill>
              </a:rPr>
              <a:t>1233. </a:t>
            </a:r>
            <a:endParaRPr lang="lt-LT" dirty="0">
              <a:solidFill>
                <a:schemeClr val="tx2"/>
              </a:solidFill>
            </a:endParaRPr>
          </a:p>
          <a:p>
            <a:pPr marL="0" indent="0">
              <a:buNone/>
            </a:pPr>
            <a:endParaRPr lang="lt-LT" dirty="0"/>
          </a:p>
        </p:txBody>
      </p:sp>
      <p:pic>
        <p:nvPicPr>
          <p:cNvPr id="4" name="Paveikslėlis 3"/>
          <p:cNvPicPr>
            <a:picLocks noChangeAspect="1"/>
          </p:cNvPicPr>
          <p:nvPr/>
        </p:nvPicPr>
        <p:blipFill>
          <a:blip r:embed="rId2"/>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405835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67544" y="1268760"/>
            <a:ext cx="8246665" cy="576064"/>
          </a:xfrm>
        </p:spPr>
        <p:txBody>
          <a:bodyPr/>
          <a:lstStyle/>
          <a:p>
            <a:pPr algn="ctr"/>
            <a:r>
              <a:rPr lang="lt-LT" b="1" dirty="0" smtClean="0"/>
              <a:t/>
            </a:r>
            <a:br>
              <a:rPr lang="lt-LT" b="1" dirty="0" smtClean="0"/>
            </a:br>
            <a:r>
              <a:rPr lang="lt-LT" sz="3200" b="1" dirty="0" err="1" smtClean="0"/>
              <a:t>eLABa</a:t>
            </a:r>
            <a:r>
              <a:rPr lang="lt-LT" sz="3200" b="1" dirty="0" smtClean="0"/>
              <a:t> galimybės </a:t>
            </a:r>
            <a:r>
              <a:rPr lang="lt-LT" sz="3200" dirty="0"/>
              <a:t/>
            </a:r>
            <a:br>
              <a:rPr lang="lt-LT" sz="3200" dirty="0"/>
            </a:br>
            <a:endParaRPr lang="lt-LT" sz="3200" dirty="0"/>
          </a:p>
        </p:txBody>
      </p:sp>
      <p:sp>
        <p:nvSpPr>
          <p:cNvPr id="3" name="Turinio vietos rezervavimo ženklas 2"/>
          <p:cNvSpPr>
            <a:spLocks noGrp="1"/>
          </p:cNvSpPr>
          <p:nvPr>
            <p:ph idx="1"/>
          </p:nvPr>
        </p:nvSpPr>
        <p:spPr>
          <a:xfrm>
            <a:off x="467544" y="2060848"/>
            <a:ext cx="8352928" cy="4608512"/>
          </a:xfrm>
        </p:spPr>
        <p:txBody>
          <a:bodyPr/>
          <a:lstStyle/>
          <a:p>
            <a:pPr lvl="0"/>
            <a:r>
              <a:rPr lang="lt-LT" sz="2400" dirty="0" smtClean="0">
                <a:solidFill>
                  <a:schemeClr val="tx2"/>
                </a:solidFill>
              </a:rPr>
              <a:t>visi sistemos naudotojai dirba </a:t>
            </a:r>
            <a:r>
              <a:rPr lang="lt-LT" sz="2400" dirty="0">
                <a:solidFill>
                  <a:schemeClr val="tx2"/>
                </a:solidFill>
              </a:rPr>
              <a:t>vienoje </a:t>
            </a:r>
            <a:r>
              <a:rPr lang="lt-LT" sz="2400" dirty="0" smtClean="0">
                <a:solidFill>
                  <a:schemeClr val="tx2"/>
                </a:solidFill>
              </a:rPr>
              <a:t>aplinkoje,</a:t>
            </a:r>
            <a:endParaRPr lang="lt-LT" sz="2400" dirty="0">
              <a:solidFill>
                <a:schemeClr val="tx2"/>
              </a:solidFill>
            </a:endParaRPr>
          </a:p>
          <a:p>
            <a:pPr lvl="0"/>
            <a:r>
              <a:rPr lang="lt-LT" sz="2400" dirty="0" smtClean="0">
                <a:solidFill>
                  <a:schemeClr val="tx2"/>
                </a:solidFill>
              </a:rPr>
              <a:t>autorius </a:t>
            </a:r>
            <a:r>
              <a:rPr lang="lt-LT" sz="2400" dirty="0">
                <a:solidFill>
                  <a:schemeClr val="tx2"/>
                </a:solidFill>
              </a:rPr>
              <a:t>publikaciją registruoja tik vieną </a:t>
            </a:r>
            <a:r>
              <a:rPr lang="lt-LT" sz="2400" dirty="0" smtClean="0">
                <a:solidFill>
                  <a:schemeClr val="tx2"/>
                </a:solidFill>
              </a:rPr>
              <a:t>kartą,</a:t>
            </a:r>
          </a:p>
          <a:p>
            <a:r>
              <a:rPr lang="lt-LT" sz="2400" dirty="0">
                <a:solidFill>
                  <a:schemeClr val="tx2"/>
                </a:solidFill>
              </a:rPr>
              <a:t>tik vienas publikacijos </a:t>
            </a:r>
            <a:r>
              <a:rPr lang="lt-LT" sz="2400" dirty="0" smtClean="0">
                <a:solidFill>
                  <a:schemeClr val="tx2"/>
                </a:solidFill>
              </a:rPr>
              <a:t>įrašas,</a:t>
            </a:r>
          </a:p>
          <a:p>
            <a:pPr lvl="0"/>
            <a:r>
              <a:rPr lang="lt-LT" sz="2400" dirty="0">
                <a:solidFill>
                  <a:schemeClr val="tx2"/>
                </a:solidFill>
              </a:rPr>
              <a:t>duomenys atnaujinami realiuoju laiku,</a:t>
            </a:r>
          </a:p>
          <a:p>
            <a:pPr lvl="0"/>
            <a:r>
              <a:rPr lang="lt-LT" sz="2400" dirty="0">
                <a:solidFill>
                  <a:schemeClr val="tx2"/>
                </a:solidFill>
              </a:rPr>
              <a:t>ataskaitų išvedimas: </a:t>
            </a:r>
          </a:p>
          <a:p>
            <a:pPr lvl="1"/>
            <a:r>
              <a:rPr lang="lt-LT" sz="2000" b="1" i="1" dirty="0">
                <a:solidFill>
                  <a:schemeClr val="tx2"/>
                </a:solidFill>
              </a:rPr>
              <a:t>atestacijai</a:t>
            </a:r>
            <a:r>
              <a:rPr lang="lt-LT" sz="2000" i="1" dirty="0">
                <a:solidFill>
                  <a:schemeClr val="tx2"/>
                </a:solidFill>
              </a:rPr>
              <a:t> (pateikia tik su VGTU </a:t>
            </a:r>
            <a:r>
              <a:rPr lang="lt-LT" sz="2000" i="1" dirty="0" err="1">
                <a:solidFill>
                  <a:schemeClr val="tx2"/>
                </a:solidFill>
              </a:rPr>
              <a:t>prieskyra</a:t>
            </a:r>
            <a:r>
              <a:rPr lang="lt-LT" sz="2000" i="1" dirty="0">
                <a:solidFill>
                  <a:schemeClr val="tx2"/>
                </a:solidFill>
              </a:rPr>
              <a:t> publikacijas, kurios buvo užregistruotos VGTU ir kitų institucijų PDB).</a:t>
            </a:r>
            <a:endParaRPr lang="lt-LT" sz="2000" dirty="0">
              <a:solidFill>
                <a:schemeClr val="tx2"/>
              </a:solidFill>
            </a:endParaRPr>
          </a:p>
          <a:p>
            <a:pPr lvl="1"/>
            <a:r>
              <a:rPr lang="lt-LT" sz="2000" b="1" i="1" dirty="0">
                <a:solidFill>
                  <a:schemeClr val="tx2"/>
                </a:solidFill>
              </a:rPr>
              <a:t>konkursui</a:t>
            </a:r>
            <a:r>
              <a:rPr lang="lt-LT" sz="2000" i="1" dirty="0">
                <a:solidFill>
                  <a:schemeClr val="tx2"/>
                </a:solidFill>
              </a:rPr>
              <a:t>  (pateikia visų </a:t>
            </a:r>
            <a:r>
              <a:rPr lang="lt-LT" sz="2000" i="1" dirty="0" err="1">
                <a:solidFill>
                  <a:schemeClr val="tx2"/>
                </a:solidFill>
              </a:rPr>
              <a:t>eLABa</a:t>
            </a:r>
            <a:r>
              <a:rPr lang="lt-LT" sz="2000" i="1" dirty="0">
                <a:solidFill>
                  <a:schemeClr val="tx2"/>
                </a:solidFill>
              </a:rPr>
              <a:t> užregistruotų publikacijų sąrašą  ir  be VGTU </a:t>
            </a:r>
            <a:r>
              <a:rPr lang="lt-LT" sz="2000" i="1" dirty="0" err="1">
                <a:solidFill>
                  <a:schemeClr val="tx2"/>
                </a:solidFill>
              </a:rPr>
              <a:t>prieskyros</a:t>
            </a:r>
            <a:r>
              <a:rPr lang="lt-LT" sz="2000" i="1" dirty="0">
                <a:solidFill>
                  <a:schemeClr val="tx2"/>
                </a:solidFill>
              </a:rPr>
              <a:t>)</a:t>
            </a:r>
            <a:endParaRPr lang="lt-LT" sz="2000" dirty="0">
              <a:solidFill>
                <a:schemeClr val="tx2"/>
              </a:solidFill>
            </a:endParaRPr>
          </a:p>
          <a:p>
            <a:pPr lvl="1"/>
            <a:r>
              <a:rPr lang="lt-LT" sz="2000" i="1" dirty="0">
                <a:solidFill>
                  <a:schemeClr val="tx2"/>
                </a:solidFill>
              </a:rPr>
              <a:t>pagal VGTU institucinius klasifikatorius.</a:t>
            </a:r>
            <a:endParaRPr lang="lt-LT" sz="2000" dirty="0">
              <a:solidFill>
                <a:schemeClr val="tx2"/>
              </a:solidFill>
            </a:endParaRPr>
          </a:p>
          <a:p>
            <a:endParaRPr lang="lt-LT" sz="2400" dirty="0">
              <a:solidFill>
                <a:schemeClr val="tx2"/>
              </a:solidFill>
            </a:endParaRPr>
          </a:p>
          <a:p>
            <a:pPr marL="0" lvl="0" indent="0">
              <a:buNone/>
            </a:pPr>
            <a:endParaRPr lang="lt-LT" sz="2400" dirty="0">
              <a:solidFill>
                <a:schemeClr val="tx2"/>
              </a:solidFill>
            </a:endParaRP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289030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pPr marL="0" indent="0">
              <a:buNone/>
            </a:pPr>
            <a:endParaRPr lang="lt-LT" dirty="0" smtClean="0"/>
          </a:p>
          <a:p>
            <a:pPr marL="0" indent="0">
              <a:buNone/>
            </a:pPr>
            <a:endParaRPr lang="lt-LT" dirty="0"/>
          </a:p>
          <a:p>
            <a:pPr marL="0" indent="0">
              <a:buNone/>
            </a:pPr>
            <a:endParaRPr lang="lt-LT" dirty="0" smtClean="0"/>
          </a:p>
          <a:p>
            <a:pPr marL="0" indent="0" algn="ctr">
              <a:buNone/>
            </a:pPr>
            <a:r>
              <a:rPr lang="lt-LT" dirty="0" smtClean="0">
                <a:solidFill>
                  <a:schemeClr val="tx2"/>
                </a:solidFill>
              </a:rPr>
              <a:t>Ačiū už dėmesį</a:t>
            </a:r>
            <a:endParaRPr lang="lt-LT" dirty="0">
              <a:solidFill>
                <a:schemeClr val="tx2"/>
              </a:solidFill>
            </a:endParaRPr>
          </a:p>
        </p:txBody>
      </p:sp>
    </p:spTree>
    <p:extLst>
      <p:ext uri="{BB962C8B-B14F-4D97-AF65-F5344CB8AC3E}">
        <p14:creationId xmlns:p14="http://schemas.microsoft.com/office/powerpoint/2010/main" val="155364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412776"/>
            <a:ext cx="8363272" cy="1008112"/>
          </a:xfrm>
        </p:spPr>
        <p:txBody>
          <a:bodyPr/>
          <a:lstStyle/>
          <a:p>
            <a:pPr algn="ctr"/>
            <a:r>
              <a:rPr lang="lt-LT" sz="3200" dirty="0" smtClean="0"/>
              <a:t/>
            </a:r>
            <a:br>
              <a:rPr lang="lt-LT" sz="3200" dirty="0" smtClean="0"/>
            </a:br>
            <a:r>
              <a:rPr lang="lt-LT" sz="3200" b="1" dirty="0" smtClean="0"/>
              <a:t>VGTU mokslo publikacijų </a:t>
            </a:r>
            <a:r>
              <a:rPr lang="lt-LT" sz="3200" b="1" dirty="0"/>
              <a:t>duomenys naudojami </a:t>
            </a:r>
            <a:r>
              <a:rPr lang="lt-LT" sz="3200" dirty="0"/>
              <a:t/>
            </a:r>
            <a:br>
              <a:rPr lang="lt-LT" sz="3200" dirty="0"/>
            </a:br>
            <a:endParaRPr lang="lt-LT" sz="32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marL="0" indent="0">
              <a:buNone/>
            </a:pPr>
            <a:endParaRPr lang="lt-LT" sz="2400" dirty="0" smtClean="0">
              <a:solidFill>
                <a:schemeClr val="tx2"/>
              </a:solidFill>
            </a:endParaRPr>
          </a:p>
          <a:p>
            <a:pPr>
              <a:buFont typeface="Arial" panose="020B0604020202020204" pitchFamily="34" charset="0"/>
              <a:buChar char="•"/>
            </a:pPr>
            <a:r>
              <a:rPr lang="lt-LT" sz="2600" dirty="0" smtClean="0">
                <a:solidFill>
                  <a:schemeClr val="tx2"/>
                </a:solidFill>
              </a:rPr>
              <a:t>atestacijoms,</a:t>
            </a:r>
          </a:p>
          <a:p>
            <a:pPr>
              <a:buFont typeface="Arial" panose="020B0604020202020204" pitchFamily="34" charset="0"/>
              <a:buChar char="•"/>
            </a:pPr>
            <a:r>
              <a:rPr lang="lt-LT" sz="2600" dirty="0" smtClean="0">
                <a:solidFill>
                  <a:schemeClr val="tx2"/>
                </a:solidFill>
              </a:rPr>
              <a:t>konkursams</a:t>
            </a:r>
            <a:r>
              <a:rPr lang="lt-LT" sz="2600" dirty="0">
                <a:solidFill>
                  <a:schemeClr val="tx2"/>
                </a:solidFill>
              </a:rPr>
              <a:t>, </a:t>
            </a:r>
            <a:endParaRPr lang="lt-LT" sz="2600" dirty="0" smtClean="0">
              <a:solidFill>
                <a:schemeClr val="tx2"/>
              </a:solidFill>
            </a:endParaRPr>
          </a:p>
          <a:p>
            <a:pPr>
              <a:buFont typeface="Arial" panose="020B0604020202020204" pitchFamily="34" charset="0"/>
              <a:buChar char="•"/>
            </a:pPr>
            <a:r>
              <a:rPr lang="lt-LT" sz="2600" dirty="0">
                <a:solidFill>
                  <a:schemeClr val="tx2"/>
                </a:solidFill>
              </a:rPr>
              <a:t>d</a:t>
            </a:r>
            <a:r>
              <a:rPr lang="lt-LT" sz="2600" dirty="0" smtClean="0">
                <a:solidFill>
                  <a:schemeClr val="tx2"/>
                </a:solidFill>
              </a:rPr>
              <a:t>oktorantūros komitetų nariams,</a:t>
            </a:r>
          </a:p>
          <a:p>
            <a:pPr>
              <a:buFont typeface="Arial" panose="020B0604020202020204" pitchFamily="34" charset="0"/>
              <a:buChar char="•"/>
            </a:pPr>
            <a:r>
              <a:rPr lang="lt-LT" sz="2600" dirty="0" smtClean="0">
                <a:solidFill>
                  <a:schemeClr val="tx2"/>
                </a:solidFill>
              </a:rPr>
              <a:t>teikiant </a:t>
            </a:r>
            <a:r>
              <a:rPr lang="lt-LT" sz="2600" dirty="0">
                <a:solidFill>
                  <a:schemeClr val="tx2"/>
                </a:solidFill>
              </a:rPr>
              <a:t>projektų paraiškas, </a:t>
            </a:r>
            <a:endParaRPr lang="lt-LT" sz="2600" dirty="0" smtClean="0">
              <a:solidFill>
                <a:schemeClr val="tx2"/>
              </a:solidFill>
            </a:endParaRPr>
          </a:p>
          <a:p>
            <a:pPr>
              <a:buFont typeface="Arial" panose="020B0604020202020204" pitchFamily="34" charset="0"/>
              <a:buChar char="•"/>
            </a:pPr>
            <a:r>
              <a:rPr lang="lt-LT" sz="2600" dirty="0" smtClean="0">
                <a:solidFill>
                  <a:schemeClr val="tx2"/>
                </a:solidFill>
              </a:rPr>
              <a:t>skaičiuojant </a:t>
            </a:r>
            <a:r>
              <a:rPr lang="lt-LT" sz="2600" dirty="0">
                <a:solidFill>
                  <a:schemeClr val="tx2"/>
                </a:solidFill>
              </a:rPr>
              <a:t>kintamąją darbo užmokesčio dalį, </a:t>
            </a:r>
            <a:endParaRPr lang="lt-LT" sz="2600" dirty="0" smtClean="0">
              <a:solidFill>
                <a:schemeClr val="tx2"/>
              </a:solidFill>
            </a:endParaRPr>
          </a:p>
          <a:p>
            <a:pPr>
              <a:buFont typeface="Arial" panose="020B0604020202020204" pitchFamily="34" charset="0"/>
              <a:buChar char="•"/>
            </a:pPr>
            <a:r>
              <a:rPr lang="lt-LT" sz="2600" dirty="0" smtClean="0">
                <a:solidFill>
                  <a:schemeClr val="tx2"/>
                </a:solidFill>
              </a:rPr>
              <a:t>pateikiant </a:t>
            </a:r>
            <a:r>
              <a:rPr lang="lt-LT" sz="2600" dirty="0">
                <a:solidFill>
                  <a:schemeClr val="tx2"/>
                </a:solidFill>
              </a:rPr>
              <a:t>publikacijų sąrašus prie darbuotojų </a:t>
            </a:r>
            <a:r>
              <a:rPr lang="lt-LT" sz="2600" dirty="0" smtClean="0">
                <a:solidFill>
                  <a:schemeClr val="tx2"/>
                </a:solidFill>
              </a:rPr>
              <a:t>kontaktų</a:t>
            </a:r>
            <a:endParaRPr lang="lt-LT" sz="2600" dirty="0">
              <a:solidFill>
                <a:schemeClr val="tx2"/>
              </a:solidFill>
            </a:endParaRP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1705050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92240" y="1432781"/>
            <a:ext cx="8352928" cy="720080"/>
          </a:xfrm>
        </p:spPr>
        <p:txBody>
          <a:bodyPr/>
          <a:lstStyle/>
          <a:p>
            <a:pPr algn="ctr"/>
            <a:r>
              <a:rPr lang="lt-LT" sz="3200" b="1" dirty="0" err="1" smtClean="0"/>
              <a:t>eLABa</a:t>
            </a:r>
            <a:r>
              <a:rPr lang="lt-LT" sz="3200" b="1" dirty="0" smtClean="0"/>
              <a:t> </a:t>
            </a:r>
            <a:r>
              <a:rPr lang="lt-LT" sz="3200" b="1" dirty="0"/>
              <a:t>sistemos </a:t>
            </a:r>
            <a:r>
              <a:rPr lang="lt-LT" sz="3200" b="1" dirty="0" smtClean="0"/>
              <a:t>diegimo etapai VGTU</a:t>
            </a:r>
            <a:endParaRPr lang="lt-LT" sz="3200" b="1" dirty="0"/>
          </a:p>
        </p:txBody>
      </p:sp>
      <p:sp>
        <p:nvSpPr>
          <p:cNvPr id="3" name="Turinio vietos rezervavimo ženklas 2"/>
          <p:cNvSpPr>
            <a:spLocks noGrp="1"/>
          </p:cNvSpPr>
          <p:nvPr>
            <p:ph idx="1"/>
          </p:nvPr>
        </p:nvSpPr>
        <p:spPr>
          <a:xfrm>
            <a:off x="1372907" y="2609528"/>
            <a:ext cx="6439453" cy="3051720"/>
          </a:xfrm>
        </p:spPr>
        <p:txBody>
          <a:bodyPr/>
          <a:lstStyle/>
          <a:p>
            <a:pPr marL="0" indent="0">
              <a:buNone/>
            </a:pPr>
            <a:r>
              <a:rPr lang="lt-LT" sz="2600" dirty="0" smtClean="0">
                <a:solidFill>
                  <a:schemeClr val="tx2"/>
                </a:solidFill>
              </a:rPr>
              <a:t>I </a:t>
            </a:r>
            <a:r>
              <a:rPr lang="lt-LT" sz="2600" dirty="0">
                <a:solidFill>
                  <a:schemeClr val="tx2"/>
                </a:solidFill>
              </a:rPr>
              <a:t>– </a:t>
            </a:r>
            <a:r>
              <a:rPr lang="lt-LT" sz="2600" dirty="0" smtClean="0">
                <a:solidFill>
                  <a:schemeClr val="tx2"/>
                </a:solidFill>
              </a:rPr>
              <a:t>iki 2015 vasario mėn.</a:t>
            </a:r>
          </a:p>
          <a:p>
            <a:pPr marL="0" indent="0">
              <a:buNone/>
            </a:pPr>
            <a:r>
              <a:rPr lang="lt-LT" sz="2600" dirty="0" smtClean="0">
                <a:solidFill>
                  <a:schemeClr val="tx2"/>
                </a:solidFill>
              </a:rPr>
              <a:t>II </a:t>
            </a:r>
            <a:r>
              <a:rPr lang="lt-LT" sz="2600" dirty="0">
                <a:solidFill>
                  <a:schemeClr val="tx2"/>
                </a:solidFill>
              </a:rPr>
              <a:t>– 2015 </a:t>
            </a:r>
            <a:r>
              <a:rPr lang="lt-LT" sz="2600" dirty="0" smtClean="0">
                <a:solidFill>
                  <a:schemeClr val="tx2"/>
                </a:solidFill>
              </a:rPr>
              <a:t>vasario mėn. </a:t>
            </a:r>
            <a:r>
              <a:rPr lang="lt-LT" sz="2600" dirty="0">
                <a:solidFill>
                  <a:schemeClr val="tx2"/>
                </a:solidFill>
              </a:rPr>
              <a:t>- 2017 </a:t>
            </a:r>
            <a:r>
              <a:rPr lang="lt-LT" sz="2600" dirty="0" smtClean="0">
                <a:solidFill>
                  <a:schemeClr val="tx2"/>
                </a:solidFill>
              </a:rPr>
              <a:t>sausio mėn.</a:t>
            </a:r>
          </a:p>
          <a:p>
            <a:pPr marL="0" indent="0">
              <a:buNone/>
            </a:pPr>
            <a:r>
              <a:rPr lang="lt-LT" sz="2600" dirty="0" smtClean="0">
                <a:solidFill>
                  <a:schemeClr val="tx2"/>
                </a:solidFill>
              </a:rPr>
              <a:t>III  </a:t>
            </a:r>
            <a:r>
              <a:rPr lang="lt-LT" sz="2600" dirty="0">
                <a:solidFill>
                  <a:schemeClr val="tx2"/>
                </a:solidFill>
              </a:rPr>
              <a:t>– nuo šių metų vasario 1 d. </a:t>
            </a:r>
          </a:p>
          <a:p>
            <a:endParaRPr lang="en-US" sz="1600" dirty="0" smtClean="0">
              <a:latin typeface="+mn-lt"/>
            </a:endParaRPr>
          </a:p>
          <a:p>
            <a:pPr marL="0" indent="0">
              <a:buNone/>
            </a:pPr>
            <a:endParaRPr lang="en-US" sz="1600" dirty="0" smtClean="0">
              <a:latin typeface="+mn-lt"/>
            </a:endParaRPr>
          </a:p>
          <a:p>
            <a:endParaRPr lang="en-US" sz="1600" dirty="0" smtClean="0">
              <a:latin typeface="+mn-lt"/>
            </a:endParaRPr>
          </a:p>
          <a:p>
            <a:endParaRPr lang="en-US" sz="1600" dirty="0">
              <a:latin typeface="+mn-lt"/>
            </a:endParaRPr>
          </a:p>
          <a:p>
            <a:pPr marL="0" indent="0">
              <a:buNone/>
            </a:pPr>
            <a:endParaRPr lang="lt-LT" dirty="0"/>
          </a:p>
        </p:txBody>
      </p:sp>
      <p:pic>
        <p:nvPicPr>
          <p:cNvPr id="4" name="Paveikslėlis 3"/>
          <p:cNvPicPr>
            <a:picLocks noChangeAspect="1"/>
          </p:cNvPicPr>
          <p:nvPr/>
        </p:nvPicPr>
        <p:blipFill>
          <a:blip r:embed="rId2"/>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133765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200" b="1" dirty="0" smtClean="0"/>
              <a:t>Iššūkiai</a:t>
            </a:r>
            <a:endParaRPr lang="lt-LT" sz="3200" b="1" dirty="0"/>
          </a:p>
        </p:txBody>
      </p:sp>
      <p:sp>
        <p:nvSpPr>
          <p:cNvPr id="3" name="Turinio vietos rezervavimo ženklas 2"/>
          <p:cNvSpPr>
            <a:spLocks noGrp="1"/>
          </p:cNvSpPr>
          <p:nvPr>
            <p:ph idx="1"/>
          </p:nvPr>
        </p:nvSpPr>
        <p:spPr/>
        <p:txBody>
          <a:bodyPr/>
          <a:lstStyle/>
          <a:p>
            <a:r>
              <a:rPr lang="lt-LT" sz="2400" dirty="0">
                <a:solidFill>
                  <a:schemeClr val="tx2"/>
                </a:solidFill>
              </a:rPr>
              <a:t>pirminė sistemos versija neatitiko esminių reikalavimų</a:t>
            </a:r>
            <a:r>
              <a:rPr lang="lt-LT" sz="2400" dirty="0" smtClean="0">
                <a:solidFill>
                  <a:schemeClr val="tx2"/>
                </a:solidFill>
              </a:rPr>
              <a:t>,</a:t>
            </a:r>
          </a:p>
          <a:p>
            <a:r>
              <a:rPr lang="lt-LT" sz="2400" dirty="0" smtClean="0">
                <a:solidFill>
                  <a:schemeClr val="tx2"/>
                </a:solidFill>
              </a:rPr>
              <a:t>projekte </a:t>
            </a:r>
            <a:r>
              <a:rPr lang="lt-LT" sz="2400" dirty="0">
                <a:solidFill>
                  <a:schemeClr val="tx2"/>
                </a:solidFill>
              </a:rPr>
              <a:t>dalyvauja daug institucijų, </a:t>
            </a:r>
            <a:endParaRPr lang="lt-LT" sz="2400" dirty="0" smtClean="0">
              <a:solidFill>
                <a:schemeClr val="tx2"/>
              </a:solidFill>
            </a:endParaRPr>
          </a:p>
          <a:p>
            <a:r>
              <a:rPr lang="lt-LT" sz="2400" dirty="0" smtClean="0">
                <a:solidFill>
                  <a:schemeClr val="tx2"/>
                </a:solidFill>
              </a:rPr>
              <a:t>skirtingi poreikiai</a:t>
            </a:r>
            <a:r>
              <a:rPr lang="lt-LT" sz="2400" dirty="0">
                <a:solidFill>
                  <a:schemeClr val="tx2"/>
                </a:solidFill>
              </a:rPr>
              <a:t>, </a:t>
            </a:r>
            <a:endParaRPr lang="lt-LT" sz="2400" dirty="0" smtClean="0">
              <a:solidFill>
                <a:schemeClr val="tx2"/>
              </a:solidFill>
            </a:endParaRPr>
          </a:p>
          <a:p>
            <a:r>
              <a:rPr lang="lt-LT" sz="2400" dirty="0" smtClean="0">
                <a:solidFill>
                  <a:schemeClr val="tx2"/>
                </a:solidFill>
              </a:rPr>
              <a:t>dideli </a:t>
            </a:r>
            <a:r>
              <a:rPr lang="lt-LT" sz="2400" dirty="0">
                <a:solidFill>
                  <a:schemeClr val="tx2"/>
                </a:solidFill>
              </a:rPr>
              <a:t>duomenų masyvai, </a:t>
            </a:r>
            <a:endParaRPr lang="lt-LT" sz="2400" dirty="0" smtClean="0">
              <a:solidFill>
                <a:schemeClr val="tx2"/>
              </a:solidFill>
            </a:endParaRPr>
          </a:p>
          <a:p>
            <a:r>
              <a:rPr lang="lt-LT" sz="2400" dirty="0" smtClean="0">
                <a:solidFill>
                  <a:schemeClr val="tx2"/>
                </a:solidFill>
              </a:rPr>
              <a:t>duomenys </a:t>
            </a:r>
            <a:r>
              <a:rPr lang="lt-LT" sz="2400" dirty="0">
                <a:solidFill>
                  <a:schemeClr val="tx2"/>
                </a:solidFill>
              </a:rPr>
              <a:t>imami </a:t>
            </a:r>
            <a:r>
              <a:rPr lang="lt-LT" sz="2400" dirty="0" smtClean="0">
                <a:solidFill>
                  <a:schemeClr val="tx2"/>
                </a:solidFill>
              </a:rPr>
              <a:t>į </a:t>
            </a:r>
            <a:r>
              <a:rPr lang="lt-LT" sz="2400" dirty="0">
                <a:solidFill>
                  <a:schemeClr val="tx2"/>
                </a:solidFill>
              </a:rPr>
              <a:t>vidines institucijos sistemas</a:t>
            </a:r>
            <a:r>
              <a:rPr lang="lt-LT" sz="2400" dirty="0"/>
              <a:t>. </a:t>
            </a: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1001750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600" b="1" dirty="0" smtClean="0"/>
              <a:t/>
            </a:r>
            <a:br>
              <a:rPr lang="lt-LT" sz="3600" b="1" dirty="0" smtClean="0"/>
            </a:br>
            <a:r>
              <a:rPr lang="lt-LT" sz="3600" b="1" dirty="0" smtClean="0"/>
              <a:t/>
            </a:r>
            <a:br>
              <a:rPr lang="lt-LT" sz="3600" b="1" dirty="0" smtClean="0"/>
            </a:br>
            <a:r>
              <a:rPr lang="lt-LT" sz="3600" b="1" dirty="0" smtClean="0"/>
              <a:t/>
            </a:r>
            <a:br>
              <a:rPr lang="lt-LT" sz="3600" b="1" dirty="0" smtClean="0"/>
            </a:br>
            <a:r>
              <a:rPr lang="lt-LT" sz="3200" b="1" dirty="0" smtClean="0"/>
              <a:t>I etapas</a:t>
            </a:r>
            <a:br>
              <a:rPr lang="lt-LT" sz="3200" b="1" dirty="0" smtClean="0"/>
            </a:br>
            <a:r>
              <a:rPr lang="lt-LT" sz="3200" b="1" dirty="0" smtClean="0"/>
              <a:t> </a:t>
            </a:r>
            <a:r>
              <a:rPr lang="lt-LT" sz="3200" dirty="0"/>
              <a:t/>
            </a:r>
            <a:br>
              <a:rPr lang="lt-LT" sz="3200" dirty="0"/>
            </a:br>
            <a:r>
              <a:rPr lang="lt-LT" sz="3600" dirty="0"/>
              <a:t/>
            </a:r>
            <a:br>
              <a:rPr lang="lt-LT" sz="3600" dirty="0"/>
            </a:br>
            <a:endParaRPr lang="lt-LT" sz="3600" dirty="0"/>
          </a:p>
        </p:txBody>
      </p:sp>
      <p:sp>
        <p:nvSpPr>
          <p:cNvPr id="3" name="Turinio vietos rezervavimo ženklas 2"/>
          <p:cNvSpPr>
            <a:spLocks noGrp="1"/>
          </p:cNvSpPr>
          <p:nvPr>
            <p:ph idx="1"/>
          </p:nvPr>
        </p:nvSpPr>
        <p:spPr>
          <a:xfrm>
            <a:off x="457200" y="2420888"/>
            <a:ext cx="8363272" cy="4248472"/>
          </a:xfrm>
        </p:spPr>
        <p:txBody>
          <a:bodyPr/>
          <a:lstStyle/>
          <a:p>
            <a:r>
              <a:rPr lang="lt-LT" sz="2400" dirty="0" smtClean="0">
                <a:solidFill>
                  <a:schemeClr val="tx2"/>
                </a:solidFill>
              </a:rPr>
              <a:t>dalyvavimas </a:t>
            </a:r>
            <a:r>
              <a:rPr lang="lt-LT" sz="2400" dirty="0" err="1" smtClean="0">
                <a:solidFill>
                  <a:schemeClr val="tx2"/>
                </a:solidFill>
              </a:rPr>
              <a:t>eLABa</a:t>
            </a:r>
            <a:r>
              <a:rPr lang="lt-LT" sz="2400" dirty="0" smtClean="0">
                <a:solidFill>
                  <a:schemeClr val="tx2"/>
                </a:solidFill>
              </a:rPr>
              <a:t> bibliotekininkų </a:t>
            </a:r>
            <a:r>
              <a:rPr lang="lt-LT" sz="2400" dirty="0">
                <a:solidFill>
                  <a:schemeClr val="tx2"/>
                </a:solidFill>
              </a:rPr>
              <a:t>darbo grupės darbe, </a:t>
            </a:r>
            <a:endParaRPr lang="lt-LT" sz="2400" dirty="0" smtClean="0">
              <a:solidFill>
                <a:schemeClr val="tx2"/>
              </a:solidFill>
            </a:endParaRPr>
          </a:p>
          <a:p>
            <a:r>
              <a:rPr lang="lt-LT" sz="2400" dirty="0">
                <a:solidFill>
                  <a:schemeClr val="tx2"/>
                </a:solidFill>
              </a:rPr>
              <a:t>dalyvavimas </a:t>
            </a:r>
            <a:r>
              <a:rPr lang="lt-LT" sz="2400" dirty="0" smtClean="0">
                <a:solidFill>
                  <a:schemeClr val="tx2"/>
                </a:solidFill>
              </a:rPr>
              <a:t>mokymuose</a:t>
            </a:r>
            <a:r>
              <a:rPr lang="lt-LT" sz="2400" dirty="0">
                <a:solidFill>
                  <a:schemeClr val="tx2"/>
                </a:solidFill>
              </a:rPr>
              <a:t>, </a:t>
            </a:r>
            <a:endParaRPr lang="lt-LT" sz="2400" dirty="0" smtClean="0">
              <a:solidFill>
                <a:schemeClr val="tx2"/>
              </a:solidFill>
            </a:endParaRPr>
          </a:p>
          <a:p>
            <a:r>
              <a:rPr lang="lt-LT" sz="2400" dirty="0">
                <a:solidFill>
                  <a:schemeClr val="tx2"/>
                </a:solidFill>
              </a:rPr>
              <a:t>kuriamos sistemos </a:t>
            </a:r>
            <a:r>
              <a:rPr lang="lt-LT" sz="2400" dirty="0" smtClean="0">
                <a:solidFill>
                  <a:schemeClr val="tx2"/>
                </a:solidFill>
              </a:rPr>
              <a:t>testavimas, </a:t>
            </a:r>
          </a:p>
          <a:p>
            <a:r>
              <a:rPr lang="lt-LT" sz="2400" dirty="0" smtClean="0">
                <a:solidFill>
                  <a:schemeClr val="tx2"/>
                </a:solidFill>
              </a:rPr>
              <a:t>problemų analizė, </a:t>
            </a:r>
          </a:p>
          <a:p>
            <a:r>
              <a:rPr lang="lt-LT" sz="2400" dirty="0" smtClean="0">
                <a:solidFill>
                  <a:schemeClr val="tx2"/>
                </a:solidFill>
              </a:rPr>
              <a:t>specifikacijų ir kt. dokumentų analizė,</a:t>
            </a:r>
          </a:p>
          <a:p>
            <a:r>
              <a:rPr lang="lt-LT" sz="2400" dirty="0" smtClean="0">
                <a:solidFill>
                  <a:schemeClr val="tx2"/>
                </a:solidFill>
              </a:rPr>
              <a:t>galimų </a:t>
            </a:r>
            <a:r>
              <a:rPr lang="lt-LT" sz="2400" dirty="0" err="1" smtClean="0">
                <a:solidFill>
                  <a:schemeClr val="tx2"/>
                </a:solidFill>
              </a:rPr>
              <a:t>dubletų</a:t>
            </a:r>
            <a:r>
              <a:rPr lang="lt-LT" sz="2400" dirty="0" smtClean="0">
                <a:solidFill>
                  <a:schemeClr val="tx2"/>
                </a:solidFill>
              </a:rPr>
              <a:t> analizė,</a:t>
            </a:r>
          </a:p>
          <a:p>
            <a:r>
              <a:rPr lang="lt-LT" sz="2400" dirty="0" smtClean="0">
                <a:solidFill>
                  <a:schemeClr val="tx2"/>
                </a:solidFill>
              </a:rPr>
              <a:t> </a:t>
            </a:r>
            <a:r>
              <a:rPr lang="lt-LT" sz="2400" dirty="0">
                <a:solidFill>
                  <a:schemeClr val="tx2"/>
                </a:solidFill>
              </a:rPr>
              <a:t>paruošiamieji </a:t>
            </a:r>
            <a:r>
              <a:rPr lang="lt-LT" sz="2400" i="1" dirty="0">
                <a:solidFill>
                  <a:schemeClr val="tx2"/>
                </a:solidFill>
              </a:rPr>
              <a:t>VGTU mokslo publikacijos</a:t>
            </a:r>
            <a:r>
              <a:rPr lang="lt-LT" sz="2400" dirty="0">
                <a:solidFill>
                  <a:schemeClr val="tx2"/>
                </a:solidFill>
              </a:rPr>
              <a:t> įrašų perkėlimo į </a:t>
            </a:r>
            <a:r>
              <a:rPr lang="lt-LT" sz="2400" dirty="0" err="1">
                <a:solidFill>
                  <a:schemeClr val="tx2"/>
                </a:solidFill>
              </a:rPr>
              <a:t>eLABa</a:t>
            </a:r>
            <a:r>
              <a:rPr lang="lt-LT" sz="2400" dirty="0">
                <a:solidFill>
                  <a:schemeClr val="tx2"/>
                </a:solidFill>
              </a:rPr>
              <a:t> darbai – klaidų </a:t>
            </a:r>
            <a:r>
              <a:rPr lang="lt-LT" sz="2400" dirty="0" smtClean="0">
                <a:solidFill>
                  <a:schemeClr val="tx2"/>
                </a:solidFill>
              </a:rPr>
              <a:t>redagavimas</a:t>
            </a:r>
            <a:r>
              <a:rPr lang="lt-LT" sz="2400" dirty="0">
                <a:solidFill>
                  <a:schemeClr val="tx2"/>
                </a:solidFill>
              </a:rPr>
              <a:t> </a:t>
            </a:r>
            <a:r>
              <a:rPr lang="lt-LT" sz="2400" dirty="0" smtClean="0">
                <a:solidFill>
                  <a:schemeClr val="tx2"/>
                </a:solidFill>
              </a:rPr>
              <a:t>ir kt</a:t>
            </a:r>
            <a:r>
              <a:rPr lang="lt-LT" sz="2400" dirty="0" smtClean="0">
                <a:solidFill>
                  <a:schemeClr val="tx2"/>
                </a:solidFill>
              </a:rPr>
              <a:t>.</a:t>
            </a:r>
            <a:endParaRPr lang="lt-LT" sz="2400" dirty="0">
              <a:solidFill>
                <a:schemeClr val="tx2"/>
              </a:solidFill>
            </a:endParaRPr>
          </a:p>
          <a:p>
            <a:endParaRPr lang="lt-LT" sz="2400" dirty="0">
              <a:solidFill>
                <a:schemeClr val="tx2"/>
              </a:solidFill>
            </a:endParaRPr>
          </a:p>
          <a:p>
            <a:pPr marL="0" indent="0">
              <a:buNone/>
            </a:pPr>
            <a:endParaRPr lang="lt-LT" sz="2400" dirty="0">
              <a:solidFill>
                <a:schemeClr val="tx2"/>
              </a:solidFill>
            </a:endParaRP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339691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600" b="1" dirty="0" smtClean="0"/>
              <a:t/>
            </a:r>
            <a:br>
              <a:rPr lang="lt-LT" sz="3600" b="1" dirty="0" smtClean="0"/>
            </a:br>
            <a:r>
              <a:rPr lang="lt-LT" sz="3200" b="1" dirty="0"/>
              <a:t>II etapas </a:t>
            </a:r>
            <a:r>
              <a:rPr lang="lt-LT" sz="3200" dirty="0"/>
              <a:t/>
            </a:r>
            <a:br>
              <a:rPr lang="lt-LT" sz="3200" dirty="0"/>
            </a:br>
            <a:r>
              <a:rPr lang="lt-LT" sz="3200" dirty="0"/>
              <a:t/>
            </a:r>
            <a:br>
              <a:rPr lang="lt-LT" sz="3200" dirty="0"/>
            </a:br>
            <a:endParaRPr lang="lt-LT" sz="3200" dirty="0"/>
          </a:p>
        </p:txBody>
      </p:sp>
      <p:sp>
        <p:nvSpPr>
          <p:cNvPr id="3" name="Turinio vietos rezervavimo ženklas 2"/>
          <p:cNvSpPr>
            <a:spLocks noGrp="1"/>
          </p:cNvSpPr>
          <p:nvPr>
            <p:ph idx="1"/>
          </p:nvPr>
        </p:nvSpPr>
        <p:spPr/>
        <p:txBody>
          <a:bodyPr/>
          <a:lstStyle/>
          <a:p>
            <a:r>
              <a:rPr lang="lt-LT" sz="2400" dirty="0">
                <a:solidFill>
                  <a:schemeClr val="tx2"/>
                </a:solidFill>
              </a:rPr>
              <a:t>2015 m. </a:t>
            </a:r>
            <a:r>
              <a:rPr lang="lt-LT" sz="2400" dirty="0" smtClean="0">
                <a:solidFill>
                  <a:schemeClr val="tx2"/>
                </a:solidFill>
              </a:rPr>
              <a:t>pradžia </a:t>
            </a:r>
            <a:r>
              <a:rPr lang="lt-LT" sz="2400" dirty="0">
                <a:solidFill>
                  <a:schemeClr val="tx2"/>
                </a:solidFill>
              </a:rPr>
              <a:t>– </a:t>
            </a:r>
            <a:r>
              <a:rPr lang="lt-LT" sz="2400" dirty="0" smtClean="0">
                <a:solidFill>
                  <a:schemeClr val="tx2"/>
                </a:solidFill>
              </a:rPr>
              <a:t>įrašų apjungimas, </a:t>
            </a:r>
            <a:r>
              <a:rPr lang="lt-LT" sz="2400" dirty="0">
                <a:solidFill>
                  <a:schemeClr val="tx2"/>
                </a:solidFill>
              </a:rPr>
              <a:t>PDB ir ETD </a:t>
            </a:r>
            <a:r>
              <a:rPr lang="lt-LT" sz="2400" dirty="0" smtClean="0">
                <a:solidFill>
                  <a:schemeClr val="tx2"/>
                </a:solidFill>
              </a:rPr>
              <a:t>duomenų importavimas į </a:t>
            </a:r>
            <a:r>
              <a:rPr lang="lt-LT" sz="2400" dirty="0" err="1" smtClean="0">
                <a:solidFill>
                  <a:schemeClr val="tx2"/>
                </a:solidFill>
              </a:rPr>
              <a:t>eLABa</a:t>
            </a:r>
            <a:r>
              <a:rPr lang="lt-LT" sz="2400" dirty="0" smtClean="0">
                <a:solidFill>
                  <a:schemeClr val="tx2"/>
                </a:solidFill>
              </a:rPr>
              <a:t>,</a:t>
            </a:r>
            <a:endParaRPr lang="lt-LT" sz="2400" i="1" dirty="0" smtClean="0">
              <a:solidFill>
                <a:schemeClr val="tx2"/>
              </a:solidFill>
            </a:endParaRPr>
          </a:p>
          <a:p>
            <a:r>
              <a:rPr lang="lt-LT" sz="2400" dirty="0" smtClean="0">
                <a:solidFill>
                  <a:schemeClr val="tx2"/>
                </a:solidFill>
              </a:rPr>
              <a:t>sistemos </a:t>
            </a:r>
            <a:r>
              <a:rPr lang="lt-LT" sz="2400" dirty="0">
                <a:solidFill>
                  <a:schemeClr val="tx2"/>
                </a:solidFill>
              </a:rPr>
              <a:t>analizė, </a:t>
            </a:r>
            <a:endParaRPr lang="lt-LT" sz="2400" dirty="0" smtClean="0">
              <a:solidFill>
                <a:schemeClr val="tx2"/>
              </a:solidFill>
            </a:endParaRPr>
          </a:p>
          <a:p>
            <a:r>
              <a:rPr lang="lt-LT" sz="2400" dirty="0" smtClean="0">
                <a:solidFill>
                  <a:schemeClr val="tx2"/>
                </a:solidFill>
              </a:rPr>
              <a:t>VGTU </a:t>
            </a:r>
            <a:r>
              <a:rPr lang="lt-LT" sz="2400" dirty="0">
                <a:solidFill>
                  <a:schemeClr val="tx2"/>
                </a:solidFill>
              </a:rPr>
              <a:t>poreikių analizė ir derinimas su universiteto </a:t>
            </a:r>
            <a:r>
              <a:rPr lang="lt-LT" sz="2400" dirty="0" smtClean="0">
                <a:solidFill>
                  <a:schemeClr val="tx2"/>
                </a:solidFill>
              </a:rPr>
              <a:t>padaliniais, </a:t>
            </a:r>
            <a:endParaRPr lang="lt-LT" sz="2400" dirty="0" smtClean="0">
              <a:solidFill>
                <a:schemeClr val="tx2"/>
              </a:solidFill>
            </a:endParaRPr>
          </a:p>
          <a:p>
            <a:r>
              <a:rPr lang="lt-LT" sz="2400" dirty="0" smtClean="0">
                <a:solidFill>
                  <a:schemeClr val="tx2"/>
                </a:solidFill>
              </a:rPr>
              <a:t>problemų </a:t>
            </a:r>
            <a:r>
              <a:rPr lang="lt-LT" sz="2400" dirty="0">
                <a:solidFill>
                  <a:schemeClr val="tx2"/>
                </a:solidFill>
              </a:rPr>
              <a:t>registravimas </a:t>
            </a:r>
            <a:r>
              <a:rPr lang="lt-LT" sz="2400" dirty="0" err="1" smtClean="0">
                <a:solidFill>
                  <a:schemeClr val="tx2"/>
                </a:solidFill>
              </a:rPr>
              <a:t>Redmine</a:t>
            </a:r>
            <a:r>
              <a:rPr lang="lt-LT" sz="2400" dirty="0" smtClean="0">
                <a:solidFill>
                  <a:schemeClr val="tx2"/>
                </a:solidFill>
              </a:rPr>
              <a:t>.</a:t>
            </a:r>
            <a:endParaRPr lang="lt-LT" sz="2400" dirty="0">
              <a:solidFill>
                <a:schemeClr val="tx2"/>
              </a:solidFill>
            </a:endParaRP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935492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7504" y="1268760"/>
            <a:ext cx="8856984" cy="720080"/>
          </a:xfrm>
        </p:spPr>
        <p:txBody>
          <a:bodyPr/>
          <a:lstStyle/>
          <a:p>
            <a:pPr algn="ctr"/>
            <a:r>
              <a:rPr lang="lt-LT" sz="3600" b="1" dirty="0" smtClean="0"/>
              <a:t/>
            </a:r>
            <a:br>
              <a:rPr lang="lt-LT" sz="3600" b="1" dirty="0" smtClean="0"/>
            </a:br>
            <a:r>
              <a:rPr lang="lt-LT" sz="3600" b="1" dirty="0" smtClean="0"/>
              <a:t/>
            </a:r>
            <a:br>
              <a:rPr lang="lt-LT" sz="3600" b="1" dirty="0" smtClean="0"/>
            </a:br>
            <a:r>
              <a:rPr lang="lt-LT" sz="2800" b="1" dirty="0" smtClean="0"/>
              <a:t>VGTU </a:t>
            </a:r>
            <a:r>
              <a:rPr lang="lt-LT" sz="2800" b="1" dirty="0"/>
              <a:t>aktualiausios problemos ir jų </a:t>
            </a:r>
            <a:r>
              <a:rPr lang="lt-LT" sz="2800" b="1" dirty="0" smtClean="0"/>
              <a:t>sprendimas (1)</a:t>
            </a:r>
            <a:r>
              <a:rPr lang="lt-LT" sz="2800" dirty="0"/>
              <a:t/>
            </a:r>
            <a:br>
              <a:rPr lang="lt-LT" sz="2800" dirty="0"/>
            </a:br>
            <a:r>
              <a:rPr lang="lt-LT" sz="3600" dirty="0">
                <a:solidFill>
                  <a:schemeClr val="tx2">
                    <a:lumMod val="50000"/>
                  </a:schemeClr>
                </a:solidFill>
              </a:rPr>
              <a:t/>
            </a:r>
            <a:br>
              <a:rPr lang="lt-LT" sz="3600" dirty="0">
                <a:solidFill>
                  <a:schemeClr val="tx2">
                    <a:lumMod val="50000"/>
                  </a:schemeClr>
                </a:solidFill>
              </a:rPr>
            </a:br>
            <a:endParaRPr lang="lt-LT" sz="3600" dirty="0">
              <a:solidFill>
                <a:schemeClr val="tx2">
                  <a:lumMod val="50000"/>
                </a:schemeClr>
              </a:solidFill>
            </a:endParaRPr>
          </a:p>
        </p:txBody>
      </p:sp>
      <p:sp>
        <p:nvSpPr>
          <p:cNvPr id="3" name="Turinio vietos rezervavimo ženklas 2"/>
          <p:cNvSpPr>
            <a:spLocks noGrp="1"/>
          </p:cNvSpPr>
          <p:nvPr>
            <p:ph idx="1"/>
          </p:nvPr>
        </p:nvSpPr>
        <p:spPr/>
        <p:txBody>
          <a:bodyPr/>
          <a:lstStyle/>
          <a:p>
            <a:pPr marL="0" indent="0">
              <a:buNone/>
            </a:pPr>
            <a:endParaRPr lang="lt-LT" sz="1800" b="1" dirty="0" smtClean="0"/>
          </a:p>
          <a:p>
            <a:pPr marL="0" indent="0" algn="ctr">
              <a:buNone/>
            </a:pPr>
            <a:r>
              <a:rPr lang="lt-LT" sz="2000" b="1" dirty="0" smtClean="0">
                <a:solidFill>
                  <a:schemeClr val="tx2"/>
                </a:solidFill>
              </a:rPr>
              <a:t>Įdiegtos </a:t>
            </a:r>
            <a:r>
              <a:rPr lang="lt-LT" sz="2000" b="1" dirty="0">
                <a:solidFill>
                  <a:schemeClr val="tx2"/>
                </a:solidFill>
              </a:rPr>
              <a:t>programos naujos versijos, užkrauti duomenys</a:t>
            </a:r>
            <a:endParaRPr lang="lt-LT" sz="2000" dirty="0">
              <a:solidFill>
                <a:schemeClr val="tx2"/>
              </a:solidFill>
            </a:endParaRPr>
          </a:p>
          <a:p>
            <a:pPr marL="0" indent="0">
              <a:buNone/>
            </a:pPr>
            <a:endParaRPr lang="lt-LT" sz="1800" dirty="0"/>
          </a:p>
          <a:p>
            <a:pPr lvl="0"/>
            <a:r>
              <a:rPr lang="lt-LT" sz="2000" b="1" dirty="0">
                <a:solidFill>
                  <a:schemeClr val="tx2"/>
                </a:solidFill>
              </a:rPr>
              <a:t>neužkrautos VGTU institucinių klasifikatorių</a:t>
            </a:r>
            <a:r>
              <a:rPr lang="lt-LT" sz="2000" dirty="0">
                <a:solidFill>
                  <a:schemeClr val="tx2"/>
                </a:solidFill>
              </a:rPr>
              <a:t> </a:t>
            </a:r>
            <a:r>
              <a:rPr lang="lt-LT" sz="2000" b="1" dirty="0">
                <a:solidFill>
                  <a:schemeClr val="tx2"/>
                </a:solidFill>
              </a:rPr>
              <a:t>reikšmės </a:t>
            </a:r>
            <a:r>
              <a:rPr lang="lt-LT" sz="2000" i="1" dirty="0">
                <a:solidFill>
                  <a:schemeClr val="tx2"/>
                </a:solidFill>
              </a:rPr>
              <a:t>(duomenys automatiškai užkrauti </a:t>
            </a:r>
            <a:r>
              <a:rPr lang="lt-LT" sz="2000" i="1" dirty="0" smtClean="0">
                <a:solidFill>
                  <a:schemeClr val="tx2"/>
                </a:solidFill>
              </a:rPr>
              <a:t>2016-01, 1640 </a:t>
            </a:r>
            <a:r>
              <a:rPr lang="lt-LT" sz="2000" i="1" dirty="0" err="1">
                <a:solidFill>
                  <a:schemeClr val="tx2"/>
                </a:solidFill>
              </a:rPr>
              <a:t>poz</a:t>
            </a:r>
            <a:r>
              <a:rPr lang="lt-LT" sz="2000" i="1" dirty="0">
                <a:solidFill>
                  <a:schemeClr val="tx2"/>
                </a:solidFill>
              </a:rPr>
              <a:t>.)</a:t>
            </a:r>
            <a:endParaRPr lang="lt-LT" sz="2000" dirty="0">
              <a:solidFill>
                <a:schemeClr val="tx2"/>
              </a:solidFill>
            </a:endParaRPr>
          </a:p>
          <a:p>
            <a:pPr lvl="0"/>
            <a:r>
              <a:rPr lang="lt-LT" sz="2000" dirty="0">
                <a:solidFill>
                  <a:schemeClr val="tx2"/>
                </a:solidFill>
              </a:rPr>
              <a:t>bibliotekininkams </a:t>
            </a:r>
            <a:r>
              <a:rPr lang="lt-LT" sz="2000" b="1" dirty="0">
                <a:solidFill>
                  <a:schemeClr val="tx2"/>
                </a:solidFill>
              </a:rPr>
              <a:t>trūko publikacijų duomenų paieškos kriterijų</a:t>
            </a:r>
            <a:r>
              <a:rPr lang="lt-LT" sz="2000" dirty="0">
                <a:solidFill>
                  <a:schemeClr val="tx2"/>
                </a:solidFill>
              </a:rPr>
              <a:t> </a:t>
            </a:r>
            <a:r>
              <a:rPr lang="lt-LT" sz="2000" i="1" dirty="0">
                <a:solidFill>
                  <a:schemeClr val="tx2"/>
                </a:solidFill>
              </a:rPr>
              <a:t>(paieškos galimybės praplėstos </a:t>
            </a:r>
            <a:r>
              <a:rPr lang="lt-LT" sz="2000" i="1" dirty="0" smtClean="0">
                <a:solidFill>
                  <a:schemeClr val="tx2"/>
                </a:solidFill>
              </a:rPr>
              <a:t>2016-07 </a:t>
            </a:r>
            <a:r>
              <a:rPr lang="lt-LT" sz="2000" i="1" dirty="0">
                <a:solidFill>
                  <a:schemeClr val="tx2"/>
                </a:solidFill>
              </a:rPr>
              <a:t>įdiegus 1.17 programos versiją</a:t>
            </a:r>
            <a:r>
              <a:rPr lang="lt-LT" sz="2000" i="1" dirty="0" smtClean="0">
                <a:solidFill>
                  <a:schemeClr val="tx2"/>
                </a:solidFill>
              </a:rPr>
              <a:t>) </a:t>
            </a:r>
            <a:endParaRPr lang="lt-LT" sz="2000" dirty="0">
              <a:solidFill>
                <a:schemeClr val="tx2"/>
              </a:solidFill>
            </a:endParaRPr>
          </a:p>
          <a:p>
            <a:pPr lvl="0"/>
            <a:r>
              <a:rPr lang="lt-LT" sz="2000" b="1" dirty="0">
                <a:solidFill>
                  <a:schemeClr val="tx2"/>
                </a:solidFill>
              </a:rPr>
              <a:t>kitų institucijų sukurtų įrašų, kuriuose yra VGTU </a:t>
            </a:r>
            <a:r>
              <a:rPr lang="lt-LT" sz="2000" b="1" dirty="0" err="1">
                <a:solidFill>
                  <a:schemeClr val="tx2"/>
                </a:solidFill>
              </a:rPr>
              <a:t>prieskyra</a:t>
            </a:r>
            <a:r>
              <a:rPr lang="lt-LT" sz="2000" b="1" dirty="0">
                <a:solidFill>
                  <a:schemeClr val="tx2"/>
                </a:solidFill>
              </a:rPr>
              <a:t>, koregavimas </a:t>
            </a:r>
            <a:r>
              <a:rPr lang="lt-LT" sz="2000" i="1" dirty="0">
                <a:solidFill>
                  <a:schemeClr val="tx2"/>
                </a:solidFill>
              </a:rPr>
              <a:t>(problema spręsta etapais (</a:t>
            </a:r>
            <a:r>
              <a:rPr lang="lt-LT" sz="2000" i="1" dirty="0" smtClean="0">
                <a:solidFill>
                  <a:schemeClr val="tx2"/>
                </a:solidFill>
              </a:rPr>
              <a:t>2016-07, </a:t>
            </a:r>
            <a:r>
              <a:rPr lang="lt-LT" sz="2000" i="1" dirty="0">
                <a:solidFill>
                  <a:schemeClr val="tx2"/>
                </a:solidFill>
              </a:rPr>
              <a:t>2017-02 ) </a:t>
            </a:r>
            <a:endParaRPr lang="lt-LT" sz="2000" i="1" dirty="0" smtClean="0">
              <a:solidFill>
                <a:schemeClr val="tx2"/>
              </a:solidFill>
            </a:endParaRPr>
          </a:p>
          <a:p>
            <a:pPr lvl="0"/>
            <a:r>
              <a:rPr lang="lt-LT" sz="2000" b="1" dirty="0" smtClean="0">
                <a:solidFill>
                  <a:schemeClr val="tx2"/>
                </a:solidFill>
              </a:rPr>
              <a:t>publikacijų </a:t>
            </a:r>
            <a:r>
              <a:rPr lang="lt-LT" sz="2000" b="1" dirty="0">
                <a:solidFill>
                  <a:schemeClr val="tx2"/>
                </a:solidFill>
              </a:rPr>
              <a:t>ataskaitų </a:t>
            </a:r>
            <a:r>
              <a:rPr lang="lt-LT" sz="2000" b="1" dirty="0" smtClean="0">
                <a:solidFill>
                  <a:schemeClr val="tx2"/>
                </a:solidFill>
              </a:rPr>
              <a:t>išvedimo </a:t>
            </a:r>
            <a:r>
              <a:rPr lang="lt-LT" sz="2000" dirty="0" smtClean="0">
                <a:solidFill>
                  <a:schemeClr val="tx2"/>
                </a:solidFill>
              </a:rPr>
              <a:t>(</a:t>
            </a:r>
            <a:r>
              <a:rPr lang="lt-LT" sz="2000" i="1" dirty="0" smtClean="0">
                <a:solidFill>
                  <a:schemeClr val="tx2"/>
                </a:solidFill>
              </a:rPr>
              <a:t>2016-08)</a:t>
            </a:r>
            <a:endParaRPr lang="lt-LT" sz="2000" dirty="0">
              <a:solidFill>
                <a:schemeClr val="tx2"/>
              </a:solidFill>
            </a:endParaRPr>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2036957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0" y="1268760"/>
            <a:ext cx="8964488" cy="936104"/>
          </a:xfrm>
        </p:spPr>
        <p:txBody>
          <a:bodyPr/>
          <a:lstStyle/>
          <a:p>
            <a:pPr algn="ctr"/>
            <a:r>
              <a:rPr lang="lt-LT" sz="2800" b="1" dirty="0" smtClean="0"/>
              <a:t/>
            </a:r>
            <a:br>
              <a:rPr lang="lt-LT" sz="2800" b="1" dirty="0" smtClean="0"/>
            </a:br>
            <a:r>
              <a:rPr lang="lt-LT" sz="2800" b="1" dirty="0" smtClean="0"/>
              <a:t/>
            </a:r>
            <a:br>
              <a:rPr lang="lt-LT" sz="2800" b="1" dirty="0" smtClean="0"/>
            </a:br>
            <a:r>
              <a:rPr lang="lt-LT" sz="2800" b="1" dirty="0" smtClean="0"/>
              <a:t>VGTU </a:t>
            </a:r>
            <a:r>
              <a:rPr lang="lt-LT" sz="2800" b="1" dirty="0"/>
              <a:t>aktualiausios problemos ir jų sprendimas </a:t>
            </a:r>
            <a:r>
              <a:rPr lang="lt-LT" sz="2800" b="1" dirty="0" smtClean="0"/>
              <a:t>(2)</a:t>
            </a:r>
            <a:r>
              <a:rPr lang="lt-LT" sz="2800" dirty="0"/>
              <a:t/>
            </a:r>
            <a:br>
              <a:rPr lang="lt-LT" sz="2800" dirty="0"/>
            </a:br>
            <a:r>
              <a:rPr lang="lt-LT" sz="3000" b="1" dirty="0" smtClean="0"/>
              <a:t/>
            </a:r>
            <a:br>
              <a:rPr lang="lt-LT" sz="3000" b="1" dirty="0" smtClean="0"/>
            </a:br>
            <a:endParaRPr lang="lt-LT" sz="3000" dirty="0"/>
          </a:p>
        </p:txBody>
      </p:sp>
      <p:sp>
        <p:nvSpPr>
          <p:cNvPr id="3" name="Turinio vietos rezervavimo ženklas 2"/>
          <p:cNvSpPr>
            <a:spLocks noGrp="1"/>
          </p:cNvSpPr>
          <p:nvPr>
            <p:ph idx="1"/>
          </p:nvPr>
        </p:nvSpPr>
        <p:spPr>
          <a:xfrm>
            <a:off x="539552" y="2060848"/>
            <a:ext cx="8280920" cy="4248472"/>
          </a:xfrm>
        </p:spPr>
        <p:txBody>
          <a:bodyPr/>
          <a:lstStyle/>
          <a:p>
            <a:pPr marL="0" indent="0" algn="ctr">
              <a:buNone/>
            </a:pPr>
            <a:endParaRPr lang="lt-LT" sz="1000" b="1" dirty="0" smtClean="0">
              <a:solidFill>
                <a:schemeClr val="tx2"/>
              </a:solidFill>
            </a:endParaRPr>
          </a:p>
          <a:p>
            <a:pPr marL="0" indent="0" algn="ctr">
              <a:buNone/>
            </a:pPr>
            <a:r>
              <a:rPr lang="lt-LT" sz="2000" b="1" dirty="0" smtClean="0">
                <a:solidFill>
                  <a:schemeClr val="tx2"/>
                </a:solidFill>
              </a:rPr>
              <a:t>Duomenų </a:t>
            </a:r>
            <a:r>
              <a:rPr lang="lt-LT" sz="2000" b="1" dirty="0">
                <a:solidFill>
                  <a:schemeClr val="tx2"/>
                </a:solidFill>
              </a:rPr>
              <a:t>redagavimas rankiniu </a:t>
            </a:r>
            <a:r>
              <a:rPr lang="lt-LT" sz="2000" b="1" dirty="0" smtClean="0">
                <a:solidFill>
                  <a:schemeClr val="tx2"/>
                </a:solidFill>
              </a:rPr>
              <a:t>būdu</a:t>
            </a:r>
          </a:p>
          <a:p>
            <a:pPr marL="0" indent="0" algn="ctr">
              <a:buNone/>
            </a:pPr>
            <a:endParaRPr lang="lt-LT" sz="1000" b="1" dirty="0" smtClean="0">
              <a:solidFill>
                <a:schemeClr val="tx2"/>
              </a:solidFill>
            </a:endParaRPr>
          </a:p>
          <a:p>
            <a:pPr lvl="0"/>
            <a:r>
              <a:rPr lang="lt-LT" sz="2000" b="1" dirty="0" smtClean="0">
                <a:solidFill>
                  <a:schemeClr val="tx2"/>
                </a:solidFill>
              </a:rPr>
              <a:t>neužkrauti </a:t>
            </a:r>
            <a:r>
              <a:rPr lang="lt-LT" sz="2000" b="1" dirty="0">
                <a:solidFill>
                  <a:schemeClr val="tx2"/>
                </a:solidFill>
              </a:rPr>
              <a:t>straipsnių </a:t>
            </a:r>
            <a:r>
              <a:rPr lang="lt-LT" sz="2000" b="1" dirty="0" smtClean="0">
                <a:solidFill>
                  <a:schemeClr val="tx2"/>
                </a:solidFill>
              </a:rPr>
              <a:t>puslapiai</a:t>
            </a:r>
            <a:endParaRPr lang="lt-LT" sz="2000" dirty="0">
              <a:solidFill>
                <a:schemeClr val="tx2"/>
              </a:solidFill>
            </a:endParaRPr>
          </a:p>
          <a:p>
            <a:pPr lvl="0"/>
            <a:r>
              <a:rPr lang="lt-LT" sz="2000" b="1" dirty="0" err="1" smtClean="0">
                <a:solidFill>
                  <a:schemeClr val="tx2"/>
                </a:solidFill>
              </a:rPr>
              <a:t>dubletiniai</a:t>
            </a:r>
            <a:r>
              <a:rPr lang="lt-LT" sz="2000" b="1" dirty="0" smtClean="0">
                <a:solidFill>
                  <a:schemeClr val="tx2"/>
                </a:solidFill>
              </a:rPr>
              <a:t> </a:t>
            </a:r>
            <a:r>
              <a:rPr lang="lt-LT" sz="2000" b="1" dirty="0">
                <a:solidFill>
                  <a:schemeClr val="tx2"/>
                </a:solidFill>
              </a:rPr>
              <a:t>įrašai </a:t>
            </a:r>
            <a:endParaRPr lang="lt-LT" sz="2000" b="1" dirty="0" smtClean="0">
              <a:solidFill>
                <a:schemeClr val="tx2"/>
              </a:solidFill>
            </a:endParaRPr>
          </a:p>
          <a:p>
            <a:pPr lvl="0"/>
            <a:r>
              <a:rPr lang="lt-LT" sz="2000" b="1" dirty="0" smtClean="0">
                <a:solidFill>
                  <a:schemeClr val="tx2"/>
                </a:solidFill>
              </a:rPr>
              <a:t>neužkeltos </a:t>
            </a:r>
            <a:r>
              <a:rPr lang="lt-LT" sz="2000" b="1" dirty="0">
                <a:solidFill>
                  <a:schemeClr val="tx2"/>
                </a:solidFill>
              </a:rPr>
              <a:t>autorių pareigos ir personalo grupė </a:t>
            </a:r>
            <a:endParaRPr lang="lt-LT" sz="2000" b="1" dirty="0" smtClean="0">
              <a:solidFill>
                <a:schemeClr val="tx2"/>
              </a:solidFill>
            </a:endParaRPr>
          </a:p>
          <a:p>
            <a:r>
              <a:rPr lang="lt-LT" sz="2000" b="1" dirty="0" smtClean="0">
                <a:solidFill>
                  <a:schemeClr val="tx2"/>
                </a:solidFill>
              </a:rPr>
              <a:t>kitų </a:t>
            </a:r>
            <a:r>
              <a:rPr lang="lt-LT" sz="2000" b="1" dirty="0">
                <a:solidFill>
                  <a:schemeClr val="tx2"/>
                </a:solidFill>
              </a:rPr>
              <a:t>institucijų sukurtuose įrašuose VGTU autoriai nepasirinkti iš klasifikatoriaus </a:t>
            </a:r>
            <a:endParaRPr lang="lt-LT" sz="2000" dirty="0">
              <a:solidFill>
                <a:schemeClr val="tx2"/>
              </a:solidFill>
            </a:endParaRPr>
          </a:p>
          <a:p>
            <a:pPr lvl="0"/>
            <a:r>
              <a:rPr lang="lt-LT" sz="2000" b="1" dirty="0">
                <a:solidFill>
                  <a:schemeClr val="tx2"/>
                </a:solidFill>
              </a:rPr>
              <a:t>knygų autorinių lankų </a:t>
            </a:r>
            <a:r>
              <a:rPr lang="lt-LT" sz="2000" b="1" dirty="0" smtClean="0">
                <a:solidFill>
                  <a:schemeClr val="tx2"/>
                </a:solidFill>
              </a:rPr>
              <a:t>skaičiaus korekcija </a:t>
            </a:r>
            <a:r>
              <a:rPr lang="lt-LT" sz="2000" i="1" dirty="0" smtClean="0">
                <a:solidFill>
                  <a:schemeClr val="tx2"/>
                </a:solidFill>
              </a:rPr>
              <a:t>(</a:t>
            </a:r>
            <a:r>
              <a:rPr lang="lt-LT" sz="2000" i="1" dirty="0">
                <a:solidFill>
                  <a:schemeClr val="tx2"/>
                </a:solidFill>
              </a:rPr>
              <a:t>2017 vasario mėn. </a:t>
            </a:r>
            <a:r>
              <a:rPr lang="lt-LT" sz="2000" i="1" dirty="0" smtClean="0">
                <a:solidFill>
                  <a:schemeClr val="tx2"/>
                </a:solidFill>
              </a:rPr>
              <a:t>įdiegus </a:t>
            </a:r>
            <a:r>
              <a:rPr lang="lt-LT" sz="2000" i="1" dirty="0" err="1">
                <a:solidFill>
                  <a:schemeClr val="tx2"/>
                </a:solidFill>
              </a:rPr>
              <a:t>eLABa</a:t>
            </a:r>
            <a:r>
              <a:rPr lang="lt-LT" sz="2000" i="1" dirty="0">
                <a:solidFill>
                  <a:schemeClr val="tx2"/>
                </a:solidFill>
              </a:rPr>
              <a:t> 1.19 versiją, patikrinti visų knygų įrašai ir rankiniu būdu perskaičiuoti virš 500 knygų neproporcingi indėliai</a:t>
            </a:r>
            <a:r>
              <a:rPr lang="lt-LT" sz="2000" i="1" dirty="0" smtClean="0">
                <a:solidFill>
                  <a:schemeClr val="tx2"/>
                </a:solidFill>
              </a:rPr>
              <a:t>) </a:t>
            </a:r>
            <a:endParaRPr lang="lt-LT" sz="2000" i="1" dirty="0">
              <a:solidFill>
                <a:schemeClr val="tx2"/>
              </a:solidFill>
            </a:endParaRPr>
          </a:p>
          <a:p>
            <a:pPr lvl="0"/>
            <a:r>
              <a:rPr lang="lt-LT" sz="2000" b="1" dirty="0">
                <a:solidFill>
                  <a:schemeClr val="tx2"/>
                </a:solidFill>
              </a:rPr>
              <a:t>duomenų bazių pavadinimų redagavimas</a:t>
            </a:r>
            <a:r>
              <a:rPr lang="lt-LT" sz="2000" dirty="0">
                <a:solidFill>
                  <a:schemeClr val="tx2"/>
                </a:solidFill>
              </a:rPr>
              <a:t> (</a:t>
            </a:r>
            <a:r>
              <a:rPr lang="lt-LT" sz="2000" i="1" dirty="0">
                <a:solidFill>
                  <a:schemeClr val="tx2"/>
                </a:solidFill>
              </a:rPr>
              <a:t>dalis nenaudotinų DB pavadinimų redaguojama ranka</a:t>
            </a:r>
            <a:r>
              <a:rPr lang="lt-LT" sz="2000" i="1" dirty="0" smtClean="0">
                <a:solidFill>
                  <a:schemeClr val="tx2"/>
                </a:solidFill>
              </a:rPr>
              <a:t>)</a:t>
            </a:r>
            <a:endParaRPr lang="lt-LT" sz="2000" dirty="0">
              <a:solidFill>
                <a:schemeClr val="tx2"/>
              </a:solidFill>
            </a:endParaRPr>
          </a:p>
          <a:p>
            <a:pPr marL="0" indent="0">
              <a:buNone/>
            </a:pPr>
            <a:endParaRPr lang="lt-LT" dirty="0"/>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2928175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sz="3600" b="1" dirty="0" smtClean="0"/>
              <a:t/>
            </a:r>
            <a:br>
              <a:rPr lang="lt-LT" sz="3600" b="1" dirty="0" smtClean="0"/>
            </a:br>
            <a:r>
              <a:rPr lang="lt-LT" sz="3600" b="1" dirty="0" smtClean="0"/>
              <a:t/>
            </a:r>
            <a:br>
              <a:rPr lang="lt-LT" sz="3600" b="1" dirty="0" smtClean="0"/>
            </a:br>
            <a:r>
              <a:rPr lang="lt-LT" sz="3200" b="1" dirty="0" smtClean="0"/>
              <a:t>III </a:t>
            </a:r>
            <a:r>
              <a:rPr lang="lt-LT" sz="3200" b="1" dirty="0"/>
              <a:t>etapas </a:t>
            </a:r>
            <a:r>
              <a:rPr lang="lt-LT" sz="3200" dirty="0"/>
              <a:t/>
            </a:r>
            <a:br>
              <a:rPr lang="lt-LT" sz="3200" dirty="0"/>
            </a:br>
            <a:r>
              <a:rPr lang="lt-LT" dirty="0">
                <a:solidFill>
                  <a:schemeClr val="tx2">
                    <a:lumMod val="50000"/>
                  </a:schemeClr>
                </a:solidFill>
              </a:rPr>
              <a:t/>
            </a:r>
            <a:br>
              <a:rPr lang="lt-LT" dirty="0">
                <a:solidFill>
                  <a:schemeClr val="tx2">
                    <a:lumMod val="50000"/>
                  </a:schemeClr>
                </a:solidFill>
              </a:rPr>
            </a:br>
            <a:endParaRPr lang="lt-LT" dirty="0">
              <a:solidFill>
                <a:schemeClr val="tx2">
                  <a:lumMod val="50000"/>
                </a:schemeClr>
              </a:solidFill>
            </a:endParaRPr>
          </a:p>
        </p:txBody>
      </p:sp>
      <p:sp>
        <p:nvSpPr>
          <p:cNvPr id="3" name="Turinio vietos rezervavimo ženklas 2"/>
          <p:cNvSpPr>
            <a:spLocks noGrp="1"/>
          </p:cNvSpPr>
          <p:nvPr>
            <p:ph idx="1"/>
          </p:nvPr>
        </p:nvSpPr>
        <p:spPr/>
        <p:txBody>
          <a:bodyPr/>
          <a:lstStyle/>
          <a:p>
            <a:pPr marL="0" indent="0">
              <a:buNone/>
            </a:pPr>
            <a:r>
              <a:rPr lang="lt-LT" sz="2400" b="1" dirty="0">
                <a:solidFill>
                  <a:schemeClr val="tx2"/>
                </a:solidFill>
              </a:rPr>
              <a:t>nuo šių metų vasario 1 d.</a:t>
            </a:r>
            <a:r>
              <a:rPr lang="lt-LT" sz="2400" dirty="0">
                <a:solidFill>
                  <a:schemeClr val="tx2"/>
                </a:solidFill>
              </a:rPr>
              <a:t> </a:t>
            </a:r>
            <a:endParaRPr lang="lt-LT" sz="2400" dirty="0" smtClean="0">
              <a:solidFill>
                <a:schemeClr val="tx2"/>
              </a:solidFill>
            </a:endParaRPr>
          </a:p>
          <a:p>
            <a:r>
              <a:rPr lang="lt-LT" sz="2400" dirty="0" smtClean="0">
                <a:solidFill>
                  <a:schemeClr val="tx2"/>
                </a:solidFill>
              </a:rPr>
              <a:t>paskirtiems </a:t>
            </a:r>
            <a:r>
              <a:rPr lang="lt-LT" sz="2400" dirty="0">
                <a:solidFill>
                  <a:schemeClr val="tx2"/>
                </a:solidFill>
              </a:rPr>
              <a:t>darbuotojams </a:t>
            </a:r>
            <a:r>
              <a:rPr lang="lt-LT" sz="2400" dirty="0" smtClean="0">
                <a:solidFill>
                  <a:schemeClr val="tx2"/>
                </a:solidFill>
              </a:rPr>
              <a:t>suteiktos </a:t>
            </a:r>
            <a:r>
              <a:rPr lang="lt-LT" sz="2400" dirty="0">
                <a:solidFill>
                  <a:schemeClr val="tx2"/>
                </a:solidFill>
              </a:rPr>
              <a:t>padalinių  registratorių </a:t>
            </a:r>
            <a:r>
              <a:rPr lang="lt-LT" sz="2400" dirty="0" smtClean="0">
                <a:solidFill>
                  <a:schemeClr val="tx2"/>
                </a:solidFill>
              </a:rPr>
              <a:t>teisės, </a:t>
            </a:r>
          </a:p>
          <a:p>
            <a:r>
              <a:rPr lang="lt-LT" sz="2400" dirty="0" smtClean="0">
                <a:solidFill>
                  <a:schemeClr val="tx2"/>
                </a:solidFill>
              </a:rPr>
              <a:t>fakultetuose </a:t>
            </a:r>
            <a:r>
              <a:rPr lang="lt-LT" sz="2400" dirty="0">
                <a:solidFill>
                  <a:schemeClr val="tx2"/>
                </a:solidFill>
              </a:rPr>
              <a:t>ir bibliotekoje organizuoti </a:t>
            </a:r>
            <a:r>
              <a:rPr lang="lt-LT" sz="2400" dirty="0" smtClean="0">
                <a:solidFill>
                  <a:schemeClr val="tx2"/>
                </a:solidFill>
              </a:rPr>
              <a:t>mokymai  (autoriams</a:t>
            </a:r>
            <a:r>
              <a:rPr lang="lt-LT" sz="2400" dirty="0">
                <a:solidFill>
                  <a:schemeClr val="tx2"/>
                </a:solidFill>
              </a:rPr>
              <a:t>, padalinių </a:t>
            </a:r>
            <a:r>
              <a:rPr lang="lt-LT" sz="2400" dirty="0" smtClean="0">
                <a:solidFill>
                  <a:schemeClr val="tx2"/>
                </a:solidFill>
              </a:rPr>
              <a:t>registratoriams),</a:t>
            </a:r>
          </a:p>
          <a:p>
            <a:r>
              <a:rPr lang="lt-LT" sz="2400" dirty="0" smtClean="0">
                <a:solidFill>
                  <a:schemeClr val="tx2"/>
                </a:solidFill>
              </a:rPr>
              <a:t>teikiamos individualios konsultacijos </a:t>
            </a:r>
            <a:r>
              <a:rPr lang="lt-LT" sz="2400" dirty="0">
                <a:solidFill>
                  <a:schemeClr val="tx2"/>
                </a:solidFill>
              </a:rPr>
              <a:t>telefonu ir </a:t>
            </a:r>
            <a:r>
              <a:rPr lang="lt-LT" sz="2400" dirty="0" smtClean="0">
                <a:solidFill>
                  <a:schemeClr val="tx2"/>
                </a:solidFill>
              </a:rPr>
              <a:t>vietoje, </a:t>
            </a:r>
          </a:p>
          <a:p>
            <a:r>
              <a:rPr lang="lt-LT" sz="2400" dirty="0" smtClean="0">
                <a:solidFill>
                  <a:schemeClr val="tx2"/>
                </a:solidFill>
              </a:rPr>
              <a:t>nagrinėjamos </a:t>
            </a:r>
            <a:r>
              <a:rPr lang="lt-LT" sz="2400" dirty="0">
                <a:solidFill>
                  <a:schemeClr val="tx2"/>
                </a:solidFill>
              </a:rPr>
              <a:t>problemos susijusios su duomenų eksportu į vidines </a:t>
            </a:r>
            <a:r>
              <a:rPr lang="lt-LT" sz="2400" dirty="0" smtClean="0">
                <a:solidFill>
                  <a:schemeClr val="tx2"/>
                </a:solidFill>
              </a:rPr>
              <a:t>sistemas,</a:t>
            </a:r>
            <a:endParaRPr lang="lt-LT" sz="2400" dirty="0">
              <a:solidFill>
                <a:schemeClr val="tx2"/>
              </a:solidFill>
            </a:endParaRPr>
          </a:p>
          <a:p>
            <a:r>
              <a:rPr lang="lt-LT" sz="2400" dirty="0" smtClean="0">
                <a:solidFill>
                  <a:schemeClr val="tx2"/>
                </a:solidFill>
              </a:rPr>
              <a:t>duomenų koregavimas.</a:t>
            </a:r>
            <a:endParaRPr lang="lt-LT" sz="2400" dirty="0">
              <a:solidFill>
                <a:schemeClr val="tx2"/>
              </a:solidFill>
            </a:endParaRPr>
          </a:p>
          <a:p>
            <a:pPr marL="0" indent="0">
              <a:buNone/>
            </a:pPr>
            <a:endParaRPr lang="lt-LT" dirty="0"/>
          </a:p>
        </p:txBody>
      </p:sp>
      <p:pic>
        <p:nvPicPr>
          <p:cNvPr id="4" name="Paveikslėlis 3"/>
          <p:cNvPicPr>
            <a:picLocks noChangeAspect="1"/>
          </p:cNvPicPr>
          <p:nvPr/>
        </p:nvPicPr>
        <p:blipFill>
          <a:blip r:embed="rId3"/>
          <a:stretch>
            <a:fillRect/>
          </a:stretch>
        </p:blipFill>
        <p:spPr>
          <a:xfrm>
            <a:off x="6228184" y="278929"/>
            <a:ext cx="2486025" cy="885825"/>
          </a:xfrm>
          <a:prstGeom prst="rect">
            <a:avLst/>
          </a:prstGeom>
        </p:spPr>
      </p:pic>
    </p:spTree>
    <p:extLst>
      <p:ext uri="{BB962C8B-B14F-4D97-AF65-F5344CB8AC3E}">
        <p14:creationId xmlns:p14="http://schemas.microsoft.com/office/powerpoint/2010/main" val="2945873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iblioteka baltas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Biblioteka baltas 2011</Template>
  <TotalTime>1296</TotalTime>
  <Words>1491</Words>
  <Application>Microsoft Office PowerPoint</Application>
  <PresentationFormat>Demonstracija ekrane (4:3)</PresentationFormat>
  <Paragraphs>131</Paragraphs>
  <Slides>14</Slides>
  <Notes>9</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14</vt:i4>
      </vt:variant>
    </vt:vector>
  </HeadingPairs>
  <TitlesOfParts>
    <vt:vector size="18" baseType="lpstr">
      <vt:lpstr>Arial</vt:lpstr>
      <vt:lpstr>Calibri</vt:lpstr>
      <vt:lpstr>Times New Roman</vt:lpstr>
      <vt:lpstr>Biblioteka baltas 2011</vt:lpstr>
      <vt:lpstr>   </vt:lpstr>
      <vt:lpstr> VGTU mokslo publikacijų duomenys naudojami  </vt:lpstr>
      <vt:lpstr>eLABa sistemos diegimo etapai VGTU</vt:lpstr>
      <vt:lpstr>Iššūkiai</vt:lpstr>
      <vt:lpstr>   I etapas    </vt:lpstr>
      <vt:lpstr> II etapas   </vt:lpstr>
      <vt:lpstr>  VGTU aktualiausios problemos ir jų sprendimas (1)  </vt:lpstr>
      <vt:lpstr>  VGTU aktualiausios problemos ir jų sprendimas (2)  </vt:lpstr>
      <vt:lpstr>  III etapas   </vt:lpstr>
      <vt:lpstr>  VGTU PDB įrašai  </vt:lpstr>
      <vt:lpstr> eLABa PDB įrašai </vt:lpstr>
      <vt:lpstr> eLABa PDB statistika </vt:lpstr>
      <vt:lpstr> eLABa galimybės  </vt:lpstr>
      <vt:lpstr>„PowerPoint“ pateiktis</vt:lpstr>
    </vt:vector>
  </TitlesOfParts>
  <Company>VGTUB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Vaida Mikulenaite</dc:creator>
  <cp:lastModifiedBy>Marija Strogaitė</cp:lastModifiedBy>
  <cp:revision>82</cp:revision>
  <dcterms:created xsi:type="dcterms:W3CDTF">2011-09-27T11:15:52Z</dcterms:created>
  <dcterms:modified xsi:type="dcterms:W3CDTF">2017-05-10T12:40:33Z</dcterms:modified>
</cp:coreProperties>
</file>